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8"/>
  </p:notesMasterIdLst>
  <p:sldIdLst>
    <p:sldId id="294" r:id="rId2"/>
    <p:sldId id="448" r:id="rId3"/>
    <p:sldId id="370" r:id="rId4"/>
    <p:sldId id="387" r:id="rId5"/>
    <p:sldId id="376" r:id="rId6"/>
    <p:sldId id="419" r:id="rId7"/>
    <p:sldId id="418" r:id="rId8"/>
    <p:sldId id="415" r:id="rId9"/>
    <p:sldId id="467" r:id="rId10"/>
    <p:sldId id="331" r:id="rId11"/>
    <p:sldId id="374" r:id="rId12"/>
    <p:sldId id="380" r:id="rId13"/>
    <p:sldId id="385" r:id="rId14"/>
    <p:sldId id="400" r:id="rId15"/>
    <p:sldId id="301" r:id="rId16"/>
    <p:sldId id="395" r:id="rId17"/>
    <p:sldId id="430" r:id="rId18"/>
    <p:sldId id="396" r:id="rId19"/>
    <p:sldId id="402" r:id="rId20"/>
    <p:sldId id="464" r:id="rId21"/>
    <p:sldId id="468" r:id="rId22"/>
    <p:sldId id="403" r:id="rId23"/>
    <p:sldId id="465" r:id="rId24"/>
    <p:sldId id="426" r:id="rId25"/>
    <p:sldId id="427" r:id="rId26"/>
    <p:sldId id="425" r:id="rId27"/>
    <p:sldId id="397" r:id="rId28"/>
    <p:sldId id="398" r:id="rId29"/>
    <p:sldId id="428" r:id="rId30"/>
    <p:sldId id="429" r:id="rId31"/>
    <p:sldId id="302" r:id="rId32"/>
    <p:sldId id="432" r:id="rId33"/>
    <p:sldId id="438" r:id="rId34"/>
    <p:sldId id="433" r:id="rId35"/>
    <p:sldId id="439" r:id="rId36"/>
    <p:sldId id="436" r:id="rId37"/>
    <p:sldId id="471" r:id="rId38"/>
    <p:sldId id="470" r:id="rId39"/>
    <p:sldId id="466" r:id="rId40"/>
    <p:sldId id="472" r:id="rId41"/>
    <p:sldId id="440" r:id="rId42"/>
    <p:sldId id="441" r:id="rId43"/>
    <p:sldId id="442" r:id="rId44"/>
    <p:sldId id="443" r:id="rId45"/>
    <p:sldId id="444" r:id="rId46"/>
    <p:sldId id="445" r:id="rId47"/>
    <p:sldId id="446" r:id="rId48"/>
    <p:sldId id="348" r:id="rId49"/>
    <p:sldId id="451" r:id="rId50"/>
    <p:sldId id="454" r:id="rId51"/>
    <p:sldId id="449" r:id="rId52"/>
    <p:sldId id="453" r:id="rId53"/>
    <p:sldId id="450" r:id="rId54"/>
    <p:sldId id="330" r:id="rId55"/>
    <p:sldId id="332" r:id="rId56"/>
    <p:sldId id="473" r:id="rId5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495" autoAdjust="0"/>
    <p:restoredTop sz="96807" autoAdjust="0"/>
  </p:normalViewPr>
  <p:slideViewPr>
    <p:cSldViewPr snapToGrid="0">
      <p:cViewPr varScale="1">
        <p:scale>
          <a:sx n="116" d="100"/>
          <a:sy n="116" d="100"/>
        </p:scale>
        <p:origin x="108" y="24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2776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DDE44B-EBB0-415E-812D-999E3329532F}" type="datetimeFigureOut">
              <a:rPr lang="en-US" smtClean="0"/>
              <a:t>9/25/2022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B8DE1D-8E33-4945-8725-E31E97FC6C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9305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B8DE1D-8E33-4945-8725-E31E97FC6CB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1262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B8DE1D-8E33-4945-8725-E31E97FC6CBB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7124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B8DE1D-8E33-4945-8725-E31E97FC6CBB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3083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B8DE1D-8E33-4945-8725-E31E97FC6CB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7261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B8DE1D-8E33-4945-8725-E31E97FC6CB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246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B8DE1D-8E33-4945-8725-E31E97FC6CB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665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</a:t>
            </a:r>
            <a:r>
              <a:rPr lang="en-US" baseline="0" dirty="0"/>
              <a:t> that their might be multiple </a:t>
            </a:r>
            <a:r>
              <a:rPr lang="en-US" i="1" baseline="0" dirty="0"/>
              <a:t>f</a:t>
            </a:r>
            <a:r>
              <a:rPr lang="en-US" i="0" baseline="0" dirty="0"/>
              <a:t> for the same data and we have to pick one according to a criteria. Using a </a:t>
            </a:r>
            <a:r>
              <a:rPr lang="en-US" i="0" baseline="0" dirty="0" err="1"/>
              <a:t>Guassian</a:t>
            </a:r>
            <a:r>
              <a:rPr lang="en-US" i="0" baseline="0" dirty="0"/>
              <a:t> assumption and MLE, for example, we might choose the squared error as a goal.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B8DE1D-8E33-4945-8725-E31E97FC6CB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6106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</a:t>
            </a:r>
            <a:r>
              <a:rPr lang="en-US" baseline="0" dirty="0"/>
              <a:t> that their might be multiple </a:t>
            </a:r>
            <a:r>
              <a:rPr lang="en-US" i="1" baseline="0" dirty="0"/>
              <a:t>f</a:t>
            </a:r>
            <a:r>
              <a:rPr lang="en-US" i="0" baseline="0" dirty="0"/>
              <a:t> for the same data and we have to pick one according to a criteria. Using a </a:t>
            </a:r>
            <a:r>
              <a:rPr lang="en-US" i="0" baseline="0" dirty="0" err="1"/>
              <a:t>Guassian</a:t>
            </a:r>
            <a:r>
              <a:rPr lang="en-US" i="0" baseline="0" dirty="0"/>
              <a:t> assumption and MLE, for example, we might choose the squared error as a goal.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B8DE1D-8E33-4945-8725-E31E97FC6CB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3704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B8DE1D-8E33-4945-8725-E31E97FC6CB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6321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B8DE1D-8E33-4945-8725-E31E97FC6CB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7851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Mu controls the position and sigma controls the </a:t>
            </a:r>
            <a:r>
              <a:rPr lang="en-US" i="1" dirty="0"/>
              <a:t>spread</a:t>
            </a:r>
            <a:r>
              <a:rPr lang="en-US" i="0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B8DE1D-8E33-4945-8725-E31E97FC6CBB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7001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66A2B-4610-4FB2-B411-A1548BE07C36}" type="datetimeFigureOut">
              <a:rPr lang="en-US" smtClean="0"/>
              <a:t>9/25/2022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B8F51-08C1-4C77-8074-F9C2F38B22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2129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66A2B-4610-4FB2-B411-A1548BE07C36}" type="datetimeFigureOut">
              <a:rPr lang="en-US" smtClean="0"/>
              <a:t>9/25/2022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B8F51-08C1-4C77-8074-F9C2F38B22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26600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66A2B-4610-4FB2-B411-A1548BE07C36}" type="datetimeFigureOut">
              <a:rPr lang="en-US" smtClean="0"/>
              <a:t>9/25/2022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B8F51-08C1-4C77-8074-F9C2F38B22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55544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66A2B-4610-4FB2-B411-A1548BE07C36}" type="datetimeFigureOut">
              <a:rPr lang="en-US" smtClean="0"/>
              <a:t>9/25/2022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B8F51-08C1-4C77-8074-F9C2F38B22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6182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66A2B-4610-4FB2-B411-A1548BE07C36}" type="datetimeFigureOut">
              <a:rPr lang="en-US" smtClean="0"/>
              <a:t>9/25/2022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B8F51-08C1-4C77-8074-F9C2F38B22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6356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66A2B-4610-4FB2-B411-A1548BE07C36}" type="datetimeFigureOut">
              <a:rPr lang="en-US" smtClean="0"/>
              <a:t>9/25/2022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B8F51-08C1-4C77-8074-F9C2F38B22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2652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66A2B-4610-4FB2-B411-A1548BE07C36}" type="datetimeFigureOut">
              <a:rPr lang="en-US" smtClean="0"/>
              <a:t>9/25/2022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B8F51-08C1-4C77-8074-F9C2F38B22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1265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66A2B-4610-4FB2-B411-A1548BE07C36}" type="datetimeFigureOut">
              <a:rPr lang="en-US" smtClean="0"/>
              <a:t>9/25/2022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B8F51-08C1-4C77-8074-F9C2F38B22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4296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66A2B-4610-4FB2-B411-A1548BE07C36}" type="datetimeFigureOut">
              <a:rPr lang="en-US" smtClean="0"/>
              <a:t>9/25/2022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B8F51-08C1-4C77-8074-F9C2F38B22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1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66A2B-4610-4FB2-B411-A1548BE07C36}" type="datetimeFigureOut">
              <a:rPr lang="en-US" smtClean="0"/>
              <a:t>9/25/2022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B8F51-08C1-4C77-8074-F9C2F38B22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2719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66A2B-4610-4FB2-B411-A1548BE07C36}" type="datetimeFigureOut">
              <a:rPr lang="en-US" smtClean="0"/>
              <a:t>9/25/2022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B8F51-08C1-4C77-8074-F9C2F38B22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7985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366A2B-4610-4FB2-B411-A1548BE07C36}" type="datetimeFigureOut">
              <a:rPr lang="en-US" smtClean="0"/>
              <a:t>9/25/2022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1B8F51-08C1-4C77-8074-F9C2F38B22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0694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linkedin.com/in/ncc-1701-d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google.com/spreadsheets/d/1G5tiqXQn9mwyubWdINtPI_QONXH1_2U8oYikksgWlss/edit?usp=sharing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5.tiff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tiff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s://stats.stackexchange.com/questions/253345/relationship-between-mle-and-least-squares-in-case-of-linear-regression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4" Type="http://schemas.openxmlformats.org/officeDocument/2006/relationships/image" Target="../media/image2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4" Type="http://schemas.openxmlformats.org/officeDocument/2006/relationships/image" Target="../media/image3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20.png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image" Target="../media/image31.png"/><Relationship Id="rId5" Type="http://schemas.openxmlformats.org/officeDocument/2006/relationships/image" Target="../media/image32.png"/><Relationship Id="rId4" Type="http://schemas.openxmlformats.org/officeDocument/2006/relationships/image" Target="../media/image3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image" Target="../media/image35.png"/><Relationship Id="rId5" Type="http://schemas.openxmlformats.org/officeDocument/2006/relationships/image" Target="../media/image32.png"/><Relationship Id="rId4" Type="http://schemas.openxmlformats.org/officeDocument/2006/relationships/image" Target="../media/image310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Relationship Id="rId4" Type="http://schemas.openxmlformats.org/officeDocument/2006/relationships/image" Target="../media/image38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google.com/spreadsheets/d/1G5tiqXQn9mwyubWdINtPI_QONXH1_2U8oYikksgWlss/edit?usp=sharing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IST718</a:t>
            </a:r>
            <a:br>
              <a:rPr lang="en-US" dirty="0"/>
            </a:br>
            <a:r>
              <a:rPr lang="en-US" dirty="0"/>
              <a:t>A Statistical Perspective on Learning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sz="3600" dirty="0"/>
              <a:t>Willard Williamson</a:t>
            </a:r>
          </a:p>
          <a:p>
            <a:r>
              <a:rPr lang="en-US" sz="3600" dirty="0"/>
              <a:t>Adjunct Professor</a:t>
            </a:r>
          </a:p>
          <a:p>
            <a:r>
              <a:rPr lang="en-US" sz="3600" dirty="0" err="1"/>
              <a:t>iSchool</a:t>
            </a:r>
            <a:r>
              <a:rPr lang="en-US" sz="3600" dirty="0"/>
              <a:t>, Syracuse University</a:t>
            </a:r>
          </a:p>
          <a:p>
            <a:r>
              <a:rPr lang="en-US" sz="3600" dirty="0">
                <a:hlinkClick r:id="rId2"/>
              </a:rPr>
              <a:t>linkedin.com/in/ncc-1701-d</a:t>
            </a:r>
            <a:endParaRPr lang="en-US" sz="3600" dirty="0"/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4933401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Summary: Supervised vs unsupervised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263890"/>
          </a:xfrm>
        </p:spPr>
        <p:txBody>
          <a:bodyPr>
            <a:normAutofit/>
          </a:bodyPr>
          <a:lstStyle/>
          <a:p>
            <a:r>
              <a:rPr lang="en-US" dirty="0"/>
              <a:t>Supervised (See terminology in previous slides):</a:t>
            </a:r>
          </a:p>
          <a:p>
            <a:pPr lvl="1"/>
            <a:r>
              <a:rPr lang="en-US" dirty="0"/>
              <a:t>Each </a:t>
            </a:r>
            <a:r>
              <a:rPr lang="en-US" i="1" dirty="0"/>
              <a:t>X (observation)</a:t>
            </a:r>
            <a:r>
              <a:rPr lang="en-US" dirty="0"/>
              <a:t> is associated with a </a:t>
            </a:r>
            <a:r>
              <a:rPr lang="en-US" i="1" dirty="0"/>
              <a:t>Y (target)</a:t>
            </a:r>
          </a:p>
          <a:p>
            <a:r>
              <a:rPr lang="en-US" dirty="0"/>
              <a:t>Unsupervised (See terminology in previous slides):</a:t>
            </a:r>
          </a:p>
          <a:p>
            <a:pPr lvl="1"/>
            <a:r>
              <a:rPr lang="en-US" dirty="0"/>
              <a:t>We have </a:t>
            </a:r>
            <a:r>
              <a:rPr lang="en-US" i="1" dirty="0"/>
              <a:t>X</a:t>
            </a:r>
            <a:r>
              <a:rPr lang="en-US" dirty="0"/>
              <a:t> but no Y (target)</a:t>
            </a:r>
          </a:p>
          <a:p>
            <a:r>
              <a:rPr lang="en-US" dirty="0"/>
              <a:t>Supervised learning is in general </a:t>
            </a:r>
            <a:r>
              <a:rPr lang="en-US" i="1" dirty="0"/>
              <a:t>easier</a:t>
            </a:r>
            <a:r>
              <a:rPr lang="en-US" dirty="0"/>
              <a:t> because we know how well we are building the association</a:t>
            </a:r>
          </a:p>
          <a:p>
            <a:r>
              <a:rPr lang="en-US" dirty="0"/>
              <a:t>Unsupervised learning is harder because there is no clear evaluation method.</a:t>
            </a:r>
          </a:p>
          <a:p>
            <a:r>
              <a:rPr lang="en-US" dirty="0"/>
              <a:t>This course will mostly deal with supervised learning.</a:t>
            </a:r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7337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Mathematical formalization of learning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628015"/>
          </a:xfrm>
        </p:spPr>
        <p:txBody>
          <a:bodyPr>
            <a:normAutofit/>
          </a:bodyPr>
          <a:lstStyle/>
          <a:p>
            <a:r>
              <a:rPr lang="en-US" dirty="0"/>
              <a:t>We will say that </a:t>
            </a:r>
            <a:r>
              <a:rPr lang="en-US" b="1" dirty="0"/>
              <a:t>we want to learn a function </a:t>
            </a:r>
            <a:r>
              <a:rPr lang="en-US" b="1" i="1" dirty="0"/>
              <a:t>f </a:t>
            </a:r>
            <a:r>
              <a:rPr lang="en-US" b="1" dirty="0"/>
              <a:t>about a phenomenon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237E715-F4A3-F643-B739-60DBCA7776C5}"/>
              </a:ext>
            </a:extLst>
          </p:cNvPr>
          <p:cNvSpPr/>
          <p:nvPr/>
        </p:nvSpPr>
        <p:spPr>
          <a:xfrm>
            <a:off x="6200206" y="3843884"/>
            <a:ext cx="1386840" cy="26670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199AA0-8A52-724A-95DE-0680D406C60E}"/>
              </a:ext>
            </a:extLst>
          </p:cNvPr>
          <p:cNvSpPr txBox="1"/>
          <p:nvPr/>
        </p:nvSpPr>
        <p:spPr>
          <a:xfrm>
            <a:off x="6150538" y="3156298"/>
            <a:ext cx="15390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Feature space </a:t>
            </a:r>
          </a:p>
          <a:p>
            <a:pPr algn="ctr"/>
            <a:r>
              <a:rPr lang="en-US" i="1" dirty="0"/>
              <a:t>X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3C3B49B-7A6B-4345-B06C-6CB1613787EF}"/>
              </a:ext>
            </a:extLst>
          </p:cNvPr>
          <p:cNvSpPr/>
          <p:nvPr/>
        </p:nvSpPr>
        <p:spPr>
          <a:xfrm>
            <a:off x="9933847" y="3843884"/>
            <a:ext cx="1386840" cy="26670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3B6393-1858-D841-9387-8A802A8CD140}"/>
              </a:ext>
            </a:extLst>
          </p:cNvPr>
          <p:cNvSpPr txBox="1"/>
          <p:nvPr/>
        </p:nvSpPr>
        <p:spPr>
          <a:xfrm>
            <a:off x="9870573" y="3156298"/>
            <a:ext cx="14832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/>
              <a:t>Output space </a:t>
            </a:r>
          </a:p>
          <a:p>
            <a:pPr algn="ctr"/>
            <a:r>
              <a:rPr lang="en-US" i="1" dirty="0"/>
              <a:t>Y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A7960B3-4429-AB45-BA05-58999CE79390}"/>
              </a:ext>
            </a:extLst>
          </p:cNvPr>
          <p:cNvSpPr/>
          <p:nvPr/>
        </p:nvSpPr>
        <p:spPr>
          <a:xfrm>
            <a:off x="6748846" y="4529684"/>
            <a:ext cx="259080" cy="25908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703CDC4-0174-824C-B036-491260395899}"/>
              </a:ext>
            </a:extLst>
          </p:cNvPr>
          <p:cNvSpPr/>
          <p:nvPr/>
        </p:nvSpPr>
        <p:spPr>
          <a:xfrm>
            <a:off x="10589326" y="4514444"/>
            <a:ext cx="259080" cy="259080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15647B0-6BDE-0247-9DB3-9F095EEAFA19}"/>
              </a:ext>
            </a:extLst>
          </p:cNvPr>
          <p:cNvSpPr/>
          <p:nvPr/>
        </p:nvSpPr>
        <p:spPr>
          <a:xfrm>
            <a:off x="10665367" y="5632639"/>
            <a:ext cx="259080" cy="259080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80907DB-3BE4-8C43-BAE4-06638A1341BC}"/>
              </a:ext>
            </a:extLst>
          </p:cNvPr>
          <p:cNvSpPr/>
          <p:nvPr/>
        </p:nvSpPr>
        <p:spPr>
          <a:xfrm>
            <a:off x="6748846" y="5931764"/>
            <a:ext cx="259080" cy="25908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Curved Connector 14">
            <a:extLst>
              <a:ext uri="{FF2B5EF4-FFF2-40B4-BE49-F238E27FC236}">
                <a16:creationId xmlns:a16="http://schemas.microsoft.com/office/drawing/2014/main" id="{1F4D1651-0C9E-9149-9860-7AF229D388FB}"/>
              </a:ext>
            </a:extLst>
          </p:cNvPr>
          <p:cNvCxnSpPr>
            <a:stCxn id="5" idx="6"/>
            <a:endCxn id="10" idx="1"/>
          </p:cNvCxnSpPr>
          <p:nvPr/>
        </p:nvCxnSpPr>
        <p:spPr>
          <a:xfrm flipV="1">
            <a:off x="7007926" y="4552385"/>
            <a:ext cx="3619341" cy="106839"/>
          </a:xfrm>
          <a:prstGeom prst="curvedConnector4">
            <a:avLst>
              <a:gd name="adj1" fmla="val 49476"/>
              <a:gd name="adj2" fmla="val 349479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urved Connector 18">
            <a:extLst>
              <a:ext uri="{FF2B5EF4-FFF2-40B4-BE49-F238E27FC236}">
                <a16:creationId xmlns:a16="http://schemas.microsoft.com/office/drawing/2014/main" id="{2012C597-CD0A-2E41-AC73-1F1063AE19DB}"/>
              </a:ext>
            </a:extLst>
          </p:cNvPr>
          <p:cNvCxnSpPr>
            <a:cxnSpLocks/>
            <a:stCxn id="13" idx="6"/>
            <a:endCxn id="11" idx="2"/>
          </p:cNvCxnSpPr>
          <p:nvPr/>
        </p:nvCxnSpPr>
        <p:spPr>
          <a:xfrm flipV="1">
            <a:off x="7007926" y="5762179"/>
            <a:ext cx="3657441" cy="299125"/>
          </a:xfrm>
          <a:prstGeom prst="curved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7E1C8B2-6A1F-4F47-8450-C26E7033D172}"/>
                  </a:ext>
                </a:extLst>
              </p:cNvPr>
              <p:cNvSpPr txBox="1"/>
              <p:nvPr/>
            </p:nvSpPr>
            <p:spPr>
              <a:xfrm>
                <a:off x="7922326" y="3644137"/>
                <a:ext cx="150876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17E1C8B2-6A1F-4F47-8450-C26E7033D1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2326" y="3644137"/>
                <a:ext cx="1508760" cy="369332"/>
              </a:xfrm>
              <a:prstGeom prst="rect">
                <a:avLst/>
              </a:prstGeom>
              <a:blipFill rotWithShape="0">
                <a:blip r:embed="rId3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Box 30">
            <a:extLst>
              <a:ext uri="{FF2B5EF4-FFF2-40B4-BE49-F238E27FC236}">
                <a16:creationId xmlns:a16="http://schemas.microsoft.com/office/drawing/2014/main" id="{C10C4AD2-3C3E-F045-925D-A71BBCA9C65E}"/>
              </a:ext>
            </a:extLst>
          </p:cNvPr>
          <p:cNvSpPr txBox="1"/>
          <p:nvPr/>
        </p:nvSpPr>
        <p:spPr>
          <a:xfrm>
            <a:off x="914400" y="2902848"/>
            <a:ext cx="39776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</a:t>
            </a:r>
            <a:r>
              <a:rPr lang="en-US" b="1" dirty="0"/>
              <a:t>function</a:t>
            </a:r>
            <a:r>
              <a:rPr lang="en-US" dirty="0"/>
              <a:t> takes one element </a:t>
            </a:r>
            <a:r>
              <a:rPr lang="en-US" b="1" i="1" dirty="0"/>
              <a:t>x</a:t>
            </a:r>
            <a:r>
              <a:rPr lang="en-US" dirty="0"/>
              <a:t> that belongs to</a:t>
            </a:r>
            <a:r>
              <a:rPr lang="en-US" i="1" dirty="0"/>
              <a:t> </a:t>
            </a:r>
            <a:r>
              <a:rPr lang="en-US" dirty="0"/>
              <a:t>the feature space </a:t>
            </a:r>
            <a:r>
              <a:rPr lang="en-US" b="1" i="1" dirty="0"/>
              <a:t>X</a:t>
            </a:r>
            <a:r>
              <a:rPr lang="en-US" dirty="0"/>
              <a:t> and maps  it into </a:t>
            </a:r>
            <a:r>
              <a:rPr lang="en-US" i="1" dirty="0"/>
              <a:t>one and only one </a:t>
            </a:r>
            <a:r>
              <a:rPr lang="en-US" dirty="0"/>
              <a:t>element </a:t>
            </a:r>
            <a:r>
              <a:rPr lang="en-US" b="1" i="1" dirty="0"/>
              <a:t>y</a:t>
            </a:r>
            <a:r>
              <a:rPr lang="en-US" dirty="0"/>
              <a:t> in the output space </a:t>
            </a:r>
            <a:r>
              <a:rPr lang="en-US" b="1" i="1" dirty="0"/>
              <a:t>Y</a:t>
            </a:r>
            <a:r>
              <a:rPr lang="en-US" dirty="0"/>
              <a:t> 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565807" y="4257719"/>
            <a:ext cx="2840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x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10792954" y="4261357"/>
            <a:ext cx="3658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y</a:t>
            </a:r>
            <a:r>
              <a:rPr lang="en-US" i="1" baseline="-25000" dirty="0"/>
              <a:t>1</a:t>
            </a:r>
            <a:endParaRPr lang="en-US" dirty="0"/>
          </a:p>
        </p:txBody>
      </p:sp>
      <p:cxnSp>
        <p:nvCxnSpPr>
          <p:cNvPr id="17" name="Straight Arrow Connector 16"/>
          <p:cNvCxnSpPr/>
          <p:nvPr/>
        </p:nvCxnSpPr>
        <p:spPr>
          <a:xfrm flipV="1">
            <a:off x="1303944" y="4635292"/>
            <a:ext cx="0" cy="181448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1287011" y="6449774"/>
            <a:ext cx="3081866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4084825" y="6519125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/>
              <a:t>x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087695" y="4276363"/>
            <a:ext cx="495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f</a:t>
            </a:r>
            <a:r>
              <a:rPr lang="en-US" dirty="0"/>
              <a:t>(</a:t>
            </a:r>
            <a:r>
              <a:rPr lang="en-US" i="1" dirty="0"/>
              <a:t>x</a:t>
            </a:r>
            <a:r>
              <a:rPr lang="en-US" dirty="0"/>
              <a:t>)</a:t>
            </a:r>
          </a:p>
        </p:txBody>
      </p:sp>
      <p:sp>
        <p:nvSpPr>
          <p:cNvPr id="25" name="Freeform 24"/>
          <p:cNvSpPr/>
          <p:nvPr/>
        </p:nvSpPr>
        <p:spPr>
          <a:xfrm>
            <a:off x="1473277" y="4707351"/>
            <a:ext cx="3048000" cy="1483749"/>
          </a:xfrm>
          <a:custGeom>
            <a:avLst/>
            <a:gdLst>
              <a:gd name="connsiteX0" fmla="*/ 0 w 3048000"/>
              <a:gd name="connsiteY0" fmla="*/ 939800 h 1483749"/>
              <a:gd name="connsiteX1" fmla="*/ 872067 w 3048000"/>
              <a:gd name="connsiteY1" fmla="*/ 338667 h 1483749"/>
              <a:gd name="connsiteX2" fmla="*/ 1938867 w 3048000"/>
              <a:gd name="connsiteY2" fmla="*/ 1481667 h 1483749"/>
              <a:gd name="connsiteX3" fmla="*/ 3048000 w 3048000"/>
              <a:gd name="connsiteY3" fmla="*/ 0 h 1483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8000" h="1483749">
                <a:moveTo>
                  <a:pt x="0" y="939800"/>
                </a:moveTo>
                <a:cubicBezTo>
                  <a:pt x="274461" y="594078"/>
                  <a:pt x="548923" y="248356"/>
                  <a:pt x="872067" y="338667"/>
                </a:cubicBezTo>
                <a:cubicBezTo>
                  <a:pt x="1195211" y="428978"/>
                  <a:pt x="1576212" y="1538111"/>
                  <a:pt x="1938867" y="1481667"/>
                </a:cubicBezTo>
                <a:cubicBezTo>
                  <a:pt x="2301522" y="1425223"/>
                  <a:pt x="2674761" y="712611"/>
                  <a:pt x="3048000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72724E5-E672-4649-B22F-7E8E91BAB9EA}"/>
              </a:ext>
            </a:extLst>
          </p:cNvPr>
          <p:cNvSpPr/>
          <p:nvPr/>
        </p:nvSpPr>
        <p:spPr>
          <a:xfrm>
            <a:off x="10888056" y="5463054"/>
            <a:ext cx="3658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y</a:t>
            </a:r>
            <a:r>
              <a:rPr lang="en-US" i="1" baseline="-25000" dirty="0"/>
              <a:t>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84104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Mathematical formalization of learning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237E715-F4A3-F643-B739-60DBCA7776C5}"/>
              </a:ext>
            </a:extLst>
          </p:cNvPr>
          <p:cNvSpPr/>
          <p:nvPr/>
        </p:nvSpPr>
        <p:spPr>
          <a:xfrm>
            <a:off x="6200206" y="3851090"/>
            <a:ext cx="1386840" cy="26670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199AA0-8A52-724A-95DE-0680D406C60E}"/>
              </a:ext>
            </a:extLst>
          </p:cNvPr>
          <p:cNvSpPr txBox="1"/>
          <p:nvPr/>
        </p:nvSpPr>
        <p:spPr>
          <a:xfrm>
            <a:off x="6150538" y="3163504"/>
            <a:ext cx="15390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Feature space </a:t>
            </a:r>
          </a:p>
          <a:p>
            <a:pPr algn="ctr"/>
            <a:r>
              <a:rPr lang="en-US" i="1" dirty="0"/>
              <a:t>X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3C3B49B-7A6B-4345-B06C-6CB1613787EF}"/>
              </a:ext>
            </a:extLst>
          </p:cNvPr>
          <p:cNvSpPr/>
          <p:nvPr/>
        </p:nvSpPr>
        <p:spPr>
          <a:xfrm>
            <a:off x="9918766" y="3851090"/>
            <a:ext cx="1386840" cy="26670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3B6393-1858-D841-9387-8A802A8CD140}"/>
              </a:ext>
            </a:extLst>
          </p:cNvPr>
          <p:cNvSpPr txBox="1"/>
          <p:nvPr/>
        </p:nvSpPr>
        <p:spPr>
          <a:xfrm>
            <a:off x="9870573" y="3163504"/>
            <a:ext cx="14832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/>
              <a:t>Output space </a:t>
            </a:r>
          </a:p>
          <a:p>
            <a:pPr algn="ctr"/>
            <a:r>
              <a:rPr lang="en-US" i="1" dirty="0"/>
              <a:t>Y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A7960B3-4429-AB45-BA05-58999CE79390}"/>
              </a:ext>
            </a:extLst>
          </p:cNvPr>
          <p:cNvSpPr/>
          <p:nvPr/>
        </p:nvSpPr>
        <p:spPr>
          <a:xfrm>
            <a:off x="6748846" y="4536890"/>
            <a:ext cx="259080" cy="25908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703CDC4-0174-824C-B036-491260395899}"/>
              </a:ext>
            </a:extLst>
          </p:cNvPr>
          <p:cNvSpPr/>
          <p:nvPr/>
        </p:nvSpPr>
        <p:spPr>
          <a:xfrm>
            <a:off x="10589326" y="4521650"/>
            <a:ext cx="259080" cy="259080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Curved Connector 14">
            <a:extLst>
              <a:ext uri="{FF2B5EF4-FFF2-40B4-BE49-F238E27FC236}">
                <a16:creationId xmlns:a16="http://schemas.microsoft.com/office/drawing/2014/main" id="{1F4D1651-0C9E-9149-9860-7AF229D388FB}"/>
              </a:ext>
            </a:extLst>
          </p:cNvPr>
          <p:cNvCxnSpPr>
            <a:stCxn id="5" idx="6"/>
            <a:endCxn id="10" idx="1"/>
          </p:cNvCxnSpPr>
          <p:nvPr/>
        </p:nvCxnSpPr>
        <p:spPr>
          <a:xfrm flipV="1">
            <a:off x="7007926" y="4559591"/>
            <a:ext cx="3619341" cy="106839"/>
          </a:xfrm>
          <a:prstGeom prst="curvedConnector4">
            <a:avLst>
              <a:gd name="adj1" fmla="val 49476"/>
              <a:gd name="adj2" fmla="val 349479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7E1C8B2-6A1F-4F47-8450-C26E7033D172}"/>
                  </a:ext>
                </a:extLst>
              </p:cNvPr>
              <p:cNvSpPr txBox="1"/>
              <p:nvPr/>
            </p:nvSpPr>
            <p:spPr>
              <a:xfrm>
                <a:off x="7922326" y="3651343"/>
                <a:ext cx="150876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17E1C8B2-6A1F-4F47-8450-C26E7033D1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2326" y="3651343"/>
                <a:ext cx="1508760" cy="369332"/>
              </a:xfrm>
              <a:prstGeom prst="rect">
                <a:avLst/>
              </a:prstGeom>
              <a:blipFill rotWithShape="0">
                <a:blip r:embed="rId3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Content Placeholder 24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286802"/>
          </a:xfrm>
        </p:spPr>
        <p:txBody>
          <a:bodyPr>
            <a:normAutofit/>
          </a:bodyPr>
          <a:lstStyle/>
          <a:p>
            <a:r>
              <a:rPr lang="en-US" dirty="0"/>
              <a:t>Predict whether a patient, hospitalized due to a heart attack, will have a second heart attack. The prediction is to be based on demographic, diet and clinical measurements for that patient.</a:t>
            </a:r>
          </a:p>
        </p:txBody>
      </p:sp>
      <p:sp>
        <p:nvSpPr>
          <p:cNvPr id="16" name="Rectangle 15"/>
          <p:cNvSpPr/>
          <p:nvPr/>
        </p:nvSpPr>
        <p:spPr>
          <a:xfrm>
            <a:off x="6495704" y="4689131"/>
            <a:ext cx="2840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/>
              <a:t>x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10722851" y="4692769"/>
            <a:ext cx="2872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y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10C4AD2-3C3E-F045-925D-A71BBCA9C65E}"/>
              </a:ext>
            </a:extLst>
          </p:cNvPr>
          <p:cNvSpPr txBox="1"/>
          <p:nvPr/>
        </p:nvSpPr>
        <p:spPr>
          <a:xfrm>
            <a:off x="1400537" y="3660168"/>
            <a:ext cx="1046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?</a:t>
            </a:r>
            <a:endParaRPr lang="en-US" i="1" dirty="0"/>
          </a:p>
        </p:txBody>
      </p:sp>
      <p:sp>
        <p:nvSpPr>
          <p:cNvPr id="19" name="TextBox 18"/>
          <p:cNvSpPr txBox="1"/>
          <p:nvPr/>
        </p:nvSpPr>
        <p:spPr>
          <a:xfrm>
            <a:off x="833884" y="3666424"/>
            <a:ext cx="346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/>
              <a:t>x</a:t>
            </a:r>
            <a:r>
              <a:rPr lang="en-US"/>
              <a:t>:</a:t>
            </a:r>
            <a:endParaRPr lang="en-US" i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10C4AD2-3C3E-F045-925D-A71BBCA9C65E}"/>
              </a:ext>
            </a:extLst>
          </p:cNvPr>
          <p:cNvSpPr txBox="1"/>
          <p:nvPr/>
        </p:nvSpPr>
        <p:spPr>
          <a:xfrm>
            <a:off x="1400537" y="4459329"/>
            <a:ext cx="1444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?</a:t>
            </a:r>
            <a:endParaRPr lang="en-US" i="1" dirty="0"/>
          </a:p>
        </p:txBody>
      </p:sp>
      <p:sp>
        <p:nvSpPr>
          <p:cNvPr id="23" name="TextBox 22"/>
          <p:cNvSpPr txBox="1"/>
          <p:nvPr/>
        </p:nvSpPr>
        <p:spPr>
          <a:xfrm>
            <a:off x="833884" y="4465585"/>
            <a:ext cx="346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y</a:t>
            </a:r>
            <a:r>
              <a:rPr lang="en-US" dirty="0"/>
              <a:t>:</a:t>
            </a:r>
            <a:endParaRPr lang="en-US" i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10C4AD2-3C3E-F045-925D-A71BBCA9C65E}"/>
              </a:ext>
            </a:extLst>
          </p:cNvPr>
          <p:cNvSpPr txBox="1"/>
          <p:nvPr/>
        </p:nvSpPr>
        <p:spPr>
          <a:xfrm>
            <a:off x="1400537" y="5034728"/>
            <a:ext cx="817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?</a:t>
            </a:r>
            <a:endParaRPr lang="en-US" i="1" dirty="0"/>
          </a:p>
        </p:txBody>
      </p:sp>
      <p:sp>
        <p:nvSpPr>
          <p:cNvPr id="26" name="TextBox 25"/>
          <p:cNvSpPr txBox="1"/>
          <p:nvPr/>
        </p:nvSpPr>
        <p:spPr>
          <a:xfrm>
            <a:off x="833884" y="5040984"/>
            <a:ext cx="367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X</a:t>
            </a:r>
            <a:r>
              <a:rPr lang="en-US" dirty="0"/>
              <a:t>:</a:t>
            </a:r>
            <a:endParaRPr lang="en-US" i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10C4AD2-3C3E-F045-925D-A71BBCA9C65E}"/>
              </a:ext>
            </a:extLst>
          </p:cNvPr>
          <p:cNvSpPr txBox="1"/>
          <p:nvPr/>
        </p:nvSpPr>
        <p:spPr>
          <a:xfrm>
            <a:off x="1400537" y="5958057"/>
            <a:ext cx="1444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?</a:t>
            </a:r>
            <a:endParaRPr lang="en-US" i="1" dirty="0"/>
          </a:p>
        </p:txBody>
      </p:sp>
      <p:sp>
        <p:nvSpPr>
          <p:cNvPr id="28" name="TextBox 27"/>
          <p:cNvSpPr txBox="1"/>
          <p:nvPr/>
        </p:nvSpPr>
        <p:spPr>
          <a:xfrm>
            <a:off x="833883" y="5964313"/>
            <a:ext cx="4530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Y</a:t>
            </a:r>
            <a:r>
              <a:rPr lang="en-US" dirty="0"/>
              <a:t>: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5460591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Mathematical formalization of learning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237E715-F4A3-F643-B739-60DBCA7776C5}"/>
              </a:ext>
            </a:extLst>
          </p:cNvPr>
          <p:cNvSpPr/>
          <p:nvPr/>
        </p:nvSpPr>
        <p:spPr>
          <a:xfrm>
            <a:off x="6200206" y="3851090"/>
            <a:ext cx="1386840" cy="26670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199AA0-8A52-724A-95DE-0680D406C60E}"/>
              </a:ext>
            </a:extLst>
          </p:cNvPr>
          <p:cNvSpPr txBox="1"/>
          <p:nvPr/>
        </p:nvSpPr>
        <p:spPr>
          <a:xfrm>
            <a:off x="6150538" y="3163504"/>
            <a:ext cx="15390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Feature space </a:t>
            </a:r>
          </a:p>
          <a:p>
            <a:pPr algn="ctr"/>
            <a:r>
              <a:rPr lang="en-US" i="1" dirty="0"/>
              <a:t>X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3B6393-1858-D841-9387-8A802A8CD140}"/>
              </a:ext>
            </a:extLst>
          </p:cNvPr>
          <p:cNvSpPr txBox="1"/>
          <p:nvPr/>
        </p:nvSpPr>
        <p:spPr>
          <a:xfrm>
            <a:off x="9870573" y="3163504"/>
            <a:ext cx="14832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/>
              <a:t>Output space </a:t>
            </a:r>
          </a:p>
          <a:p>
            <a:pPr algn="ctr"/>
            <a:r>
              <a:rPr lang="en-US" i="1" dirty="0"/>
              <a:t>Y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A7960B3-4429-AB45-BA05-58999CE79390}"/>
              </a:ext>
            </a:extLst>
          </p:cNvPr>
          <p:cNvSpPr/>
          <p:nvPr/>
        </p:nvSpPr>
        <p:spPr>
          <a:xfrm>
            <a:off x="6748846" y="4536890"/>
            <a:ext cx="259080" cy="25908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703CDC4-0174-824C-B036-491260395899}"/>
              </a:ext>
            </a:extLst>
          </p:cNvPr>
          <p:cNvSpPr/>
          <p:nvPr/>
        </p:nvSpPr>
        <p:spPr>
          <a:xfrm>
            <a:off x="10589326" y="4521650"/>
            <a:ext cx="259080" cy="259080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Curved Connector 14">
            <a:extLst>
              <a:ext uri="{FF2B5EF4-FFF2-40B4-BE49-F238E27FC236}">
                <a16:creationId xmlns:a16="http://schemas.microsoft.com/office/drawing/2014/main" id="{1F4D1651-0C9E-9149-9860-7AF229D388FB}"/>
              </a:ext>
            </a:extLst>
          </p:cNvPr>
          <p:cNvCxnSpPr>
            <a:stCxn id="5" idx="6"/>
            <a:endCxn id="10" idx="1"/>
          </p:cNvCxnSpPr>
          <p:nvPr/>
        </p:nvCxnSpPr>
        <p:spPr>
          <a:xfrm flipV="1">
            <a:off x="7007926" y="4559591"/>
            <a:ext cx="3619341" cy="106839"/>
          </a:xfrm>
          <a:prstGeom prst="curvedConnector4">
            <a:avLst>
              <a:gd name="adj1" fmla="val 49476"/>
              <a:gd name="adj2" fmla="val 349479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7E1C8B2-6A1F-4F47-8450-C26E7033D172}"/>
                  </a:ext>
                </a:extLst>
              </p:cNvPr>
              <p:cNvSpPr txBox="1"/>
              <p:nvPr/>
            </p:nvSpPr>
            <p:spPr>
              <a:xfrm>
                <a:off x="7922326" y="3651343"/>
                <a:ext cx="150876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17E1C8B2-6A1F-4F47-8450-C26E7033D1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2326" y="3651343"/>
                <a:ext cx="1508760" cy="369332"/>
              </a:xfrm>
              <a:prstGeom prst="rect">
                <a:avLst/>
              </a:prstGeom>
              <a:blipFill rotWithShape="0">
                <a:blip r:embed="rId3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Content Placeholder 24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286802"/>
          </a:xfrm>
        </p:spPr>
        <p:txBody>
          <a:bodyPr>
            <a:normAutofit/>
          </a:bodyPr>
          <a:lstStyle/>
          <a:p>
            <a:r>
              <a:rPr lang="en-US" dirty="0"/>
              <a:t>Predict whether a patient, hospitalized due to a heart attack, will have a second heart attack. The prediction is to be based on demographic, diet and clinical measurements for that patient.</a:t>
            </a:r>
          </a:p>
        </p:txBody>
      </p:sp>
      <p:sp>
        <p:nvSpPr>
          <p:cNvPr id="16" name="Rectangle 15"/>
          <p:cNvSpPr/>
          <p:nvPr/>
        </p:nvSpPr>
        <p:spPr>
          <a:xfrm>
            <a:off x="6495704" y="4689131"/>
            <a:ext cx="2840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/>
              <a:t>x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10722851" y="4692769"/>
            <a:ext cx="8212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Y=True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10C4AD2-3C3E-F045-925D-A71BBCA9C65E}"/>
              </a:ext>
            </a:extLst>
          </p:cNvPr>
          <p:cNvSpPr txBox="1"/>
          <p:nvPr/>
        </p:nvSpPr>
        <p:spPr>
          <a:xfrm>
            <a:off x="1400536" y="3660168"/>
            <a:ext cx="46192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Specific instances of demographics, diet, clinical measure of a patient hospitalized due to a heart attack</a:t>
            </a:r>
            <a:endParaRPr lang="en-US" i="1" dirty="0"/>
          </a:p>
        </p:txBody>
      </p:sp>
      <p:sp>
        <p:nvSpPr>
          <p:cNvPr id="19" name="TextBox 18"/>
          <p:cNvSpPr txBox="1"/>
          <p:nvPr/>
        </p:nvSpPr>
        <p:spPr>
          <a:xfrm>
            <a:off x="833884" y="3666424"/>
            <a:ext cx="346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/>
              <a:t>x</a:t>
            </a:r>
            <a:r>
              <a:rPr lang="en-US"/>
              <a:t>:</a:t>
            </a:r>
            <a:endParaRPr lang="en-US" i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10C4AD2-3C3E-F045-925D-A71BBCA9C65E}"/>
              </a:ext>
            </a:extLst>
          </p:cNvPr>
          <p:cNvSpPr txBox="1"/>
          <p:nvPr/>
        </p:nvSpPr>
        <p:spPr>
          <a:xfrm>
            <a:off x="1400537" y="4536890"/>
            <a:ext cx="39923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Whether specific patient will have a second heart attack</a:t>
            </a:r>
            <a:endParaRPr lang="en-US" i="1" dirty="0"/>
          </a:p>
        </p:txBody>
      </p:sp>
      <p:sp>
        <p:nvSpPr>
          <p:cNvPr id="23" name="TextBox 22"/>
          <p:cNvSpPr txBox="1"/>
          <p:nvPr/>
        </p:nvSpPr>
        <p:spPr>
          <a:xfrm>
            <a:off x="833884" y="4543146"/>
            <a:ext cx="346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y</a:t>
            </a:r>
            <a:r>
              <a:rPr lang="en-US" dirty="0"/>
              <a:t>:</a:t>
            </a:r>
            <a:endParaRPr lang="en-US" i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10C4AD2-3C3E-F045-925D-A71BBCA9C65E}"/>
              </a:ext>
            </a:extLst>
          </p:cNvPr>
          <p:cNvSpPr txBox="1"/>
          <p:nvPr/>
        </p:nvSpPr>
        <p:spPr>
          <a:xfrm>
            <a:off x="1400537" y="5112289"/>
            <a:ext cx="41535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Space of all instances of demographics, diet, and clinical data of patients hospitalized for heart attack</a:t>
            </a:r>
            <a:endParaRPr lang="en-US" i="1" dirty="0"/>
          </a:p>
        </p:txBody>
      </p:sp>
      <p:sp>
        <p:nvSpPr>
          <p:cNvPr id="26" name="TextBox 25"/>
          <p:cNvSpPr txBox="1"/>
          <p:nvPr/>
        </p:nvSpPr>
        <p:spPr>
          <a:xfrm>
            <a:off x="833884" y="5118545"/>
            <a:ext cx="367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X</a:t>
            </a:r>
            <a:r>
              <a:rPr lang="en-US" dirty="0"/>
              <a:t>:</a:t>
            </a:r>
            <a:endParaRPr lang="en-US" i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10C4AD2-3C3E-F045-925D-A71BBCA9C65E}"/>
              </a:ext>
            </a:extLst>
          </p:cNvPr>
          <p:cNvSpPr txBox="1"/>
          <p:nvPr/>
        </p:nvSpPr>
        <p:spPr>
          <a:xfrm>
            <a:off x="1400537" y="6035618"/>
            <a:ext cx="1444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True or False</a:t>
            </a:r>
            <a:endParaRPr lang="en-US" i="1" dirty="0"/>
          </a:p>
        </p:txBody>
      </p:sp>
      <p:sp>
        <p:nvSpPr>
          <p:cNvPr id="28" name="TextBox 27"/>
          <p:cNvSpPr txBox="1"/>
          <p:nvPr/>
        </p:nvSpPr>
        <p:spPr>
          <a:xfrm>
            <a:off x="833883" y="6041874"/>
            <a:ext cx="4530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Y</a:t>
            </a:r>
            <a:r>
              <a:rPr lang="en-US" dirty="0"/>
              <a:t>:</a:t>
            </a:r>
            <a:endParaRPr lang="en-US" i="1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5703CDC4-0174-824C-B036-491260395899}"/>
              </a:ext>
            </a:extLst>
          </p:cNvPr>
          <p:cNvSpPr/>
          <p:nvPr/>
        </p:nvSpPr>
        <p:spPr>
          <a:xfrm>
            <a:off x="10589326" y="5410316"/>
            <a:ext cx="259080" cy="25908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9CF03B4-5014-4C69-BD42-1068B004C4B5}"/>
              </a:ext>
            </a:extLst>
          </p:cNvPr>
          <p:cNvSpPr/>
          <p:nvPr/>
        </p:nvSpPr>
        <p:spPr>
          <a:xfrm>
            <a:off x="10791463" y="5507021"/>
            <a:ext cx="8868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Y=False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78244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Example: Diabetes dataset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Ten baseline variables including age, sex, body mass index, average blood pressure, and six blood serum measurements were obtained for each of </a:t>
            </a:r>
            <a:r>
              <a:rPr lang="en-US" i="1" dirty="0"/>
              <a:t>n</a:t>
            </a:r>
            <a:r>
              <a:rPr lang="en-US" dirty="0"/>
              <a:t> = 442 diabetes patients, as well as the response of interest, a quantitative measure of disease progression one year after baseline</a:t>
            </a:r>
          </a:p>
          <a:p>
            <a:r>
              <a:rPr lang="en-US" dirty="0"/>
              <a:t>What might we want to “learn” from this dataset?</a:t>
            </a:r>
          </a:p>
          <a:p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267450" y="2267744"/>
            <a:ext cx="4991100" cy="346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5173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statistical perspective on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2200469"/>
                <a:ext cx="10515600" cy="3453881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We wish to learn something from the data </a:t>
                </a:r>
                <a:r>
                  <a:rPr lang="en-US" i="1" dirty="0"/>
                  <a:t>D</a:t>
                </a:r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Statistical learning means that the data have been generated by some unknown</a:t>
                </a:r>
                <a:r>
                  <a:rPr lang="en-US" baseline="0" dirty="0"/>
                  <a:t> </a:t>
                </a:r>
                <a:r>
                  <a:rPr lang="en-US" i="1" baseline="0" dirty="0"/>
                  <a:t>random</a:t>
                </a:r>
                <a:r>
                  <a:rPr lang="en-US" i="0" baseline="0" dirty="0"/>
                  <a:t> </a:t>
                </a:r>
                <a:r>
                  <a:rPr lang="en-US" i="1" baseline="0" dirty="0"/>
                  <a:t>process</a:t>
                </a:r>
                <a:r>
                  <a:rPr lang="en-US" baseline="0" dirty="0"/>
                  <a:t>:</a:t>
                </a:r>
                <a:br>
                  <a:rPr lang="en-US" baseline="0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𝑥</m:t>
                    </m:r>
                    <m:r>
                      <a:rPr lang="en-US" b="0" i="0" smtClean="0">
                        <a:latin typeface="Cambria Math" charset="0"/>
                      </a:rPr>
                      <m:t>,</m:t>
                    </m:r>
                    <m:r>
                      <a:rPr lang="en-US" b="0" i="1" smtClean="0">
                        <a:latin typeface="Cambria Math" charset="0"/>
                      </a:rPr>
                      <m:t>𝑦</m:t>
                    </m:r>
                    <m:r>
                      <a:rPr lang="en-US" i="1">
                        <a:latin typeface="Cambria Math" charset="0"/>
                      </a:rPr>
                      <m:t>~ </m:t>
                    </m:r>
                    <m:r>
                      <a:rPr lang="en-US" i="1">
                        <a:latin typeface="Cambria Math" charset="0"/>
                      </a:rPr>
                      <m:t>𝑝</m:t>
                    </m:r>
                    <m:r>
                      <a:rPr lang="en-US" i="1">
                        <a:latin typeface="Cambria Math" charset="0"/>
                      </a:rPr>
                      <m:t>( )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and </a:t>
                </a:r>
                <a:r>
                  <a:rPr lang="en-US" b="1" dirty="0"/>
                  <a:t>we wish to estimate the </a:t>
                </a:r>
                <a:r>
                  <a:rPr lang="en-US" b="1" i="1" dirty="0"/>
                  <a:t>unknown p</a:t>
                </a:r>
                <a:r>
                  <a:rPr lang="en-US" b="1" dirty="0"/>
                  <a:t> from such data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200469"/>
                <a:ext cx="10515600" cy="3453881"/>
              </a:xfrm>
              <a:blipFill rotWithShape="0">
                <a:blip r:embed="rId2"/>
                <a:stretch>
                  <a:fillRect l="-1217" t="-2998" r="-1391" b="-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2424931" y="4454062"/>
            <a:ext cx="72454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This reads x and y follow the probability distribution described by p.</a:t>
            </a:r>
          </a:p>
        </p:txBody>
      </p:sp>
    </p:spTree>
    <p:extLst>
      <p:ext uri="{BB962C8B-B14F-4D97-AF65-F5344CB8AC3E}">
        <p14:creationId xmlns:p14="http://schemas.microsoft.com/office/powerpoint/2010/main" val="9108197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statistical perspective on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119413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Statistical learning refers to a set of approaches for estimating </a:t>
            </a:r>
            <a:r>
              <a:rPr lang="en-US" i="1" dirty="0"/>
              <a:t>f</a:t>
            </a:r>
            <a:r>
              <a:rPr lang="en-US" dirty="0"/>
              <a:t> assuming that noise is added into the system and that the noise cannot be predicted from </a:t>
            </a:r>
            <a:r>
              <a:rPr lang="en-US" i="1" dirty="0"/>
              <a:t>x</a:t>
            </a:r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237E715-F4A3-F643-B739-60DBCA7776C5}"/>
              </a:ext>
            </a:extLst>
          </p:cNvPr>
          <p:cNvSpPr/>
          <p:nvPr/>
        </p:nvSpPr>
        <p:spPr>
          <a:xfrm>
            <a:off x="6623540" y="3603201"/>
            <a:ext cx="1386840" cy="26670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3199AA0-8A52-724A-95DE-0680D406C60E}"/>
              </a:ext>
            </a:extLst>
          </p:cNvPr>
          <p:cNvSpPr txBox="1"/>
          <p:nvPr/>
        </p:nvSpPr>
        <p:spPr>
          <a:xfrm>
            <a:off x="6573872" y="2915615"/>
            <a:ext cx="15390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Feature space </a:t>
            </a:r>
          </a:p>
          <a:p>
            <a:pPr algn="ctr"/>
            <a:r>
              <a:rPr lang="en-US" i="1" dirty="0"/>
              <a:t>X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3C3B49B-7A6B-4345-B06C-6CB1613787EF}"/>
              </a:ext>
            </a:extLst>
          </p:cNvPr>
          <p:cNvSpPr/>
          <p:nvPr/>
        </p:nvSpPr>
        <p:spPr>
          <a:xfrm>
            <a:off x="10357181" y="3603201"/>
            <a:ext cx="1386840" cy="26670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43B6393-1858-D841-9387-8A802A8CD140}"/>
              </a:ext>
            </a:extLst>
          </p:cNvPr>
          <p:cNvSpPr txBox="1"/>
          <p:nvPr/>
        </p:nvSpPr>
        <p:spPr>
          <a:xfrm>
            <a:off x="10293907" y="2915615"/>
            <a:ext cx="14832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/>
              <a:t>Output space </a:t>
            </a:r>
          </a:p>
          <a:p>
            <a:pPr algn="ctr"/>
            <a:r>
              <a:rPr lang="en-US" i="1" dirty="0"/>
              <a:t>Y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A7960B3-4429-AB45-BA05-58999CE79390}"/>
              </a:ext>
            </a:extLst>
          </p:cNvPr>
          <p:cNvSpPr/>
          <p:nvPr/>
        </p:nvSpPr>
        <p:spPr>
          <a:xfrm>
            <a:off x="7172180" y="4749627"/>
            <a:ext cx="259080" cy="25908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703CDC4-0174-824C-B036-491260395899}"/>
              </a:ext>
            </a:extLst>
          </p:cNvPr>
          <p:cNvSpPr/>
          <p:nvPr/>
        </p:nvSpPr>
        <p:spPr>
          <a:xfrm>
            <a:off x="11012660" y="4734387"/>
            <a:ext cx="259080" cy="259080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Curved Connector 12">
            <a:extLst>
              <a:ext uri="{FF2B5EF4-FFF2-40B4-BE49-F238E27FC236}">
                <a16:creationId xmlns:a16="http://schemas.microsoft.com/office/drawing/2014/main" id="{1F4D1651-0C9E-9149-9860-7AF229D388FB}"/>
              </a:ext>
            </a:extLst>
          </p:cNvPr>
          <p:cNvCxnSpPr/>
          <p:nvPr/>
        </p:nvCxnSpPr>
        <p:spPr>
          <a:xfrm flipV="1">
            <a:off x="7431260" y="4772328"/>
            <a:ext cx="3619341" cy="106839"/>
          </a:xfrm>
          <a:prstGeom prst="curvedConnector4">
            <a:avLst>
              <a:gd name="adj1" fmla="val 23042"/>
              <a:gd name="adj2" fmla="val 349479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7E1C8B2-6A1F-4F47-8450-C26E7033D172}"/>
                  </a:ext>
                </a:extLst>
              </p:cNvPr>
              <p:cNvSpPr txBox="1"/>
              <p:nvPr/>
            </p:nvSpPr>
            <p:spPr>
              <a:xfrm>
                <a:off x="8486550" y="5731456"/>
                <a:ext cx="150876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17E1C8B2-6A1F-4F47-8450-C26E7033D1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6550" y="5731456"/>
                <a:ext cx="1508760" cy="369332"/>
              </a:xfrm>
              <a:prstGeom prst="rect">
                <a:avLst/>
              </a:prstGeom>
              <a:blipFill rotWithShape="0">
                <a:blip r:embed="rId2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ctangle 16"/>
          <p:cNvSpPr/>
          <p:nvPr/>
        </p:nvSpPr>
        <p:spPr>
          <a:xfrm>
            <a:off x="6989141" y="4477662"/>
            <a:ext cx="2840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x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11216288" y="4481300"/>
            <a:ext cx="2872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y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1647158" y="3975418"/>
                <a:ext cx="229088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𝑦</m:t>
                      </m:r>
                      <m:r>
                        <a:rPr lang="en-US" sz="2800" i="1">
                          <a:latin typeface="Cambria Math" charset="0"/>
                        </a:rPr>
                        <m:t>=</m:t>
                      </m:r>
                      <m:r>
                        <a:rPr lang="en-US" sz="2800" i="1">
                          <a:latin typeface="Cambria Math" charset="0"/>
                        </a:rPr>
                        <m:t>𝑓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𝑥</m:t>
                          </m:r>
                        </m:e>
                      </m:d>
                      <m:r>
                        <a:rPr lang="en-US" sz="2800" i="1">
                          <a:latin typeface="Cambria Math" charset="0"/>
                        </a:rPr>
                        <m:t>+</m:t>
                      </m:r>
                      <m:r>
                        <a:rPr lang="en-US" sz="2800" i="1">
                          <a:latin typeface="Cambria Math" charset="0"/>
                        </a:rPr>
                        <m:t>𝜖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7158" y="3975418"/>
                <a:ext cx="2290884" cy="52322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1904022" y="4579029"/>
                <a:ext cx="320619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𝜖</m:t>
                    </m:r>
                  </m:oMath>
                </a14:m>
                <a:r>
                  <a:rPr lang="en-US" sz="2400" dirty="0"/>
                  <a:t>: error term (the noise)</a:t>
                </a:r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4022" y="4579029"/>
                <a:ext cx="3206199" cy="461665"/>
              </a:xfrm>
              <a:prstGeom prst="rect">
                <a:avLst/>
              </a:prstGeom>
              <a:blipFill>
                <a:blip r:embed="rId4"/>
                <a:stretch>
                  <a:fillRect t="-10526" r="-1901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/>
          <p:cNvCxnSpPr>
            <a:cxnSpLocks/>
          </p:cNvCxnSpPr>
          <p:nvPr/>
        </p:nvCxnSpPr>
        <p:spPr>
          <a:xfrm flipH="1">
            <a:off x="9083040" y="3404235"/>
            <a:ext cx="196427" cy="71491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8598434" y="2969629"/>
            <a:ext cx="1353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/>
              <a:t>Added noise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5703CDC4-0174-824C-B036-491260395899}"/>
              </a:ext>
            </a:extLst>
          </p:cNvPr>
          <p:cNvSpPr/>
          <p:nvPr/>
        </p:nvSpPr>
        <p:spPr>
          <a:xfrm>
            <a:off x="10900004" y="4348122"/>
            <a:ext cx="259080" cy="259080"/>
          </a:xfrm>
          <a:prstGeom prst="ellipse">
            <a:avLst/>
          </a:prstGeom>
          <a:solidFill>
            <a:srgbClr val="FFC000">
              <a:alpha val="2392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5703CDC4-0174-824C-B036-491260395899}"/>
              </a:ext>
            </a:extLst>
          </p:cNvPr>
          <p:cNvSpPr/>
          <p:nvPr/>
        </p:nvSpPr>
        <p:spPr>
          <a:xfrm>
            <a:off x="10793339" y="5093406"/>
            <a:ext cx="259080" cy="259080"/>
          </a:xfrm>
          <a:prstGeom prst="ellipse">
            <a:avLst/>
          </a:prstGeom>
          <a:solidFill>
            <a:srgbClr val="FFC000">
              <a:alpha val="2392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703CDC4-0174-824C-B036-491260395899}"/>
              </a:ext>
            </a:extLst>
          </p:cNvPr>
          <p:cNvSpPr/>
          <p:nvPr/>
        </p:nvSpPr>
        <p:spPr>
          <a:xfrm>
            <a:off x="11086748" y="5027360"/>
            <a:ext cx="259080" cy="259080"/>
          </a:xfrm>
          <a:prstGeom prst="ellipse">
            <a:avLst/>
          </a:prstGeom>
          <a:solidFill>
            <a:srgbClr val="FFC000">
              <a:alpha val="2392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Curved Connector 27">
            <a:extLst>
              <a:ext uri="{FF2B5EF4-FFF2-40B4-BE49-F238E27FC236}">
                <a16:creationId xmlns:a16="http://schemas.microsoft.com/office/drawing/2014/main" id="{1F4D1651-0C9E-9149-9860-7AF229D388FB}"/>
              </a:ext>
            </a:extLst>
          </p:cNvPr>
          <p:cNvCxnSpPr>
            <a:stCxn id="8" idx="0"/>
            <a:endCxn id="25" idx="1"/>
          </p:cNvCxnSpPr>
          <p:nvPr/>
        </p:nvCxnSpPr>
        <p:spPr>
          <a:xfrm rot="5400000" flipH="1" flipV="1">
            <a:off x="8938050" y="2749733"/>
            <a:ext cx="363564" cy="3636225"/>
          </a:xfrm>
          <a:prstGeom prst="curvedConnector3">
            <a:avLst>
              <a:gd name="adj1" fmla="val 173313"/>
            </a:avLst>
          </a:prstGeom>
          <a:ln w="28575">
            <a:solidFill>
              <a:srgbClr val="000000">
                <a:alpha val="35686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urved Connector 30">
            <a:extLst>
              <a:ext uri="{FF2B5EF4-FFF2-40B4-BE49-F238E27FC236}">
                <a16:creationId xmlns:a16="http://schemas.microsoft.com/office/drawing/2014/main" id="{1F4D1651-0C9E-9149-9860-7AF229D388FB}"/>
              </a:ext>
            </a:extLst>
          </p:cNvPr>
          <p:cNvCxnSpPr>
            <a:stCxn id="8" idx="5"/>
            <a:endCxn id="26" idx="3"/>
          </p:cNvCxnSpPr>
          <p:nvPr/>
        </p:nvCxnSpPr>
        <p:spPr>
          <a:xfrm rot="16200000" flipH="1">
            <a:off x="8940410" y="3423674"/>
            <a:ext cx="343779" cy="3437961"/>
          </a:xfrm>
          <a:prstGeom prst="curvedConnector3">
            <a:avLst>
              <a:gd name="adj1" fmla="val 177533"/>
            </a:avLst>
          </a:prstGeom>
          <a:ln w="28575">
            <a:solidFill>
              <a:srgbClr val="000000">
                <a:alpha val="35686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urved Connector 33">
            <a:extLst>
              <a:ext uri="{FF2B5EF4-FFF2-40B4-BE49-F238E27FC236}">
                <a16:creationId xmlns:a16="http://schemas.microsoft.com/office/drawing/2014/main" id="{1F4D1651-0C9E-9149-9860-7AF229D388FB}"/>
              </a:ext>
            </a:extLst>
          </p:cNvPr>
          <p:cNvCxnSpPr>
            <a:stCxn id="8" idx="5"/>
            <a:endCxn id="27" idx="1"/>
          </p:cNvCxnSpPr>
          <p:nvPr/>
        </p:nvCxnSpPr>
        <p:spPr>
          <a:xfrm rot="16200000" flipH="1">
            <a:off x="9211737" y="3152348"/>
            <a:ext cx="94535" cy="3731370"/>
          </a:xfrm>
          <a:prstGeom prst="curvedConnector3">
            <a:avLst>
              <a:gd name="adj1" fmla="val -30607"/>
            </a:avLst>
          </a:prstGeom>
          <a:ln w="28575">
            <a:solidFill>
              <a:srgbClr val="000000">
                <a:alpha val="35686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AD5EBEC-6C35-4677-9F68-CE91FA2E7A55}"/>
              </a:ext>
            </a:extLst>
          </p:cNvPr>
          <p:cNvCxnSpPr>
            <a:cxnSpLocks/>
          </p:cNvCxnSpPr>
          <p:nvPr/>
        </p:nvCxnSpPr>
        <p:spPr>
          <a:xfrm>
            <a:off x="9279467" y="3429000"/>
            <a:ext cx="0" cy="145016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267E49E-0BDC-4A88-BB95-FC6C362513A9}"/>
              </a:ext>
            </a:extLst>
          </p:cNvPr>
          <p:cNvCxnSpPr>
            <a:cxnSpLocks/>
          </p:cNvCxnSpPr>
          <p:nvPr/>
        </p:nvCxnSpPr>
        <p:spPr>
          <a:xfrm>
            <a:off x="9279467" y="3429000"/>
            <a:ext cx="796350" cy="206610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66035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D74222-F648-4522-A8AA-ECD9941E61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we estimate </a:t>
            </a:r>
            <a:r>
              <a:rPr lang="en-US" i="1" dirty="0"/>
              <a:t>f: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E67458-9550-4DAE-8818-153D2ECF5B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Prediction</a:t>
            </a:r>
          </a:p>
          <a:p>
            <a:r>
              <a:rPr lang="en-US" sz="4800" dirty="0"/>
              <a:t>Inference</a:t>
            </a:r>
          </a:p>
        </p:txBody>
      </p:sp>
    </p:spTree>
    <p:extLst>
      <p:ext uri="{BB962C8B-B14F-4D97-AF65-F5344CB8AC3E}">
        <p14:creationId xmlns:p14="http://schemas.microsoft.com/office/powerpoint/2010/main" val="1117444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we estimate </a:t>
            </a:r>
            <a:r>
              <a:rPr lang="en-US" i="1" dirty="0"/>
              <a:t>f: Prediction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713388"/>
                <a:ext cx="10515600" cy="1606879"/>
              </a:xfrm>
            </p:spPr>
            <p:txBody>
              <a:bodyPr>
                <a:normAutofit fontScale="85000" lnSpcReduction="20000"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b="1" dirty="0"/>
                  <a:t>Prediction</a:t>
                </a:r>
                <a:r>
                  <a:rPr lang="en-US" dirty="0"/>
                  <a:t>: For a new data point never seen before: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prediction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 </m:t>
                    </m:r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charset="0"/>
                          </a:rPr>
                          <m:t>𝑌</m:t>
                        </m:r>
                      </m:e>
                    </m:acc>
                    <m:r>
                      <a:rPr lang="en-US" b="0" i="1" dirty="0" smtClean="0">
                        <a:latin typeface="Cambria Math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charset="0"/>
                          </a:rPr>
                          <m:t>𝑋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E.g., for the diabetes dataset, we might want to predict disease progression based on the BMI of a patient.</a:t>
                </a:r>
              </a:p>
              <a:p>
                <a:r>
                  <a:rPr lang="en-US" dirty="0"/>
                  <a:t>Noise is unpredictable and changes where we land in the output space randomly.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713388"/>
                <a:ext cx="10515600" cy="1606879"/>
              </a:xfrm>
              <a:blipFill>
                <a:blip r:embed="rId3"/>
                <a:stretch>
                  <a:fillRect l="-812" t="-8333" r="-58" b="-3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Oval 4">
            <a:extLst>
              <a:ext uri="{FF2B5EF4-FFF2-40B4-BE49-F238E27FC236}">
                <a16:creationId xmlns:a16="http://schemas.microsoft.com/office/drawing/2014/main" id="{5237E715-F4A3-F643-B739-60DBCA7776C5}"/>
              </a:ext>
            </a:extLst>
          </p:cNvPr>
          <p:cNvSpPr/>
          <p:nvPr/>
        </p:nvSpPr>
        <p:spPr>
          <a:xfrm>
            <a:off x="6623540" y="3928883"/>
            <a:ext cx="1386840" cy="26670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3199AA0-8A52-724A-95DE-0680D406C60E}"/>
              </a:ext>
            </a:extLst>
          </p:cNvPr>
          <p:cNvSpPr txBox="1"/>
          <p:nvPr/>
        </p:nvSpPr>
        <p:spPr>
          <a:xfrm>
            <a:off x="6573872" y="3241297"/>
            <a:ext cx="15390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Feature space </a:t>
            </a:r>
          </a:p>
          <a:p>
            <a:pPr algn="ctr"/>
            <a:r>
              <a:rPr lang="en-US" i="1" dirty="0"/>
              <a:t>X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3C3B49B-7A6B-4345-B06C-6CB1613787EF}"/>
              </a:ext>
            </a:extLst>
          </p:cNvPr>
          <p:cNvSpPr/>
          <p:nvPr/>
        </p:nvSpPr>
        <p:spPr>
          <a:xfrm>
            <a:off x="10357181" y="3928883"/>
            <a:ext cx="1386840" cy="26670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3B6393-1858-D841-9387-8A802A8CD140}"/>
              </a:ext>
            </a:extLst>
          </p:cNvPr>
          <p:cNvSpPr txBox="1"/>
          <p:nvPr/>
        </p:nvSpPr>
        <p:spPr>
          <a:xfrm>
            <a:off x="10293907" y="3241297"/>
            <a:ext cx="14832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/>
              <a:t>Output space </a:t>
            </a:r>
          </a:p>
          <a:p>
            <a:pPr algn="ctr"/>
            <a:r>
              <a:rPr lang="en-US" i="1" dirty="0"/>
              <a:t>Y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A7960B3-4429-AB45-BA05-58999CE79390}"/>
              </a:ext>
            </a:extLst>
          </p:cNvPr>
          <p:cNvSpPr/>
          <p:nvPr/>
        </p:nvSpPr>
        <p:spPr>
          <a:xfrm>
            <a:off x="7172180" y="5075309"/>
            <a:ext cx="259080" cy="25908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703CDC4-0174-824C-B036-491260395899}"/>
              </a:ext>
            </a:extLst>
          </p:cNvPr>
          <p:cNvSpPr/>
          <p:nvPr/>
        </p:nvSpPr>
        <p:spPr>
          <a:xfrm>
            <a:off x="11012660" y="5060069"/>
            <a:ext cx="259080" cy="259080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7E1C8B2-6A1F-4F47-8450-C26E7033D172}"/>
                  </a:ext>
                </a:extLst>
              </p:cNvPr>
              <p:cNvSpPr txBox="1"/>
              <p:nvPr/>
            </p:nvSpPr>
            <p:spPr>
              <a:xfrm>
                <a:off x="8542200" y="5561824"/>
                <a:ext cx="150876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7E1C8B2-6A1F-4F47-8450-C26E7033D1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2200" y="5561824"/>
                <a:ext cx="1508760" cy="369332"/>
              </a:xfrm>
              <a:prstGeom prst="rect">
                <a:avLst/>
              </a:prstGeom>
              <a:blipFill>
                <a:blip r:embed="rId5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/>
          <p:cNvSpPr/>
          <p:nvPr/>
        </p:nvSpPr>
        <p:spPr>
          <a:xfrm>
            <a:off x="6989141" y="4803344"/>
            <a:ext cx="2840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x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1216288" y="4806982"/>
            <a:ext cx="2872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y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8231368" y="4201304"/>
                <a:ext cx="198118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𝑛𝑜𝑖𝑠𝑒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1368" y="4201304"/>
                <a:ext cx="1981183" cy="369332"/>
              </a:xfrm>
              <a:prstGeom prst="rect">
                <a:avLst/>
              </a:prstGeom>
              <a:blipFill>
                <a:blip r:embed="rId6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Oval 16">
            <a:extLst>
              <a:ext uri="{FF2B5EF4-FFF2-40B4-BE49-F238E27FC236}">
                <a16:creationId xmlns:a16="http://schemas.microsoft.com/office/drawing/2014/main" id="{5703CDC4-0174-824C-B036-491260395899}"/>
              </a:ext>
            </a:extLst>
          </p:cNvPr>
          <p:cNvSpPr/>
          <p:nvPr/>
        </p:nvSpPr>
        <p:spPr>
          <a:xfrm>
            <a:off x="11012660" y="4743475"/>
            <a:ext cx="259080" cy="259080"/>
          </a:xfrm>
          <a:prstGeom prst="ellipse">
            <a:avLst/>
          </a:prstGeom>
          <a:solidFill>
            <a:srgbClr val="FFC000">
              <a:alpha val="2392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3" name="Connector: Curved 92">
            <a:extLst>
              <a:ext uri="{FF2B5EF4-FFF2-40B4-BE49-F238E27FC236}">
                <a16:creationId xmlns:a16="http://schemas.microsoft.com/office/drawing/2014/main" id="{E5A0CDE0-5BD5-4169-BA67-AD8371895CAD}"/>
              </a:ext>
            </a:extLst>
          </p:cNvPr>
          <p:cNvCxnSpPr>
            <a:stCxn id="9" idx="0"/>
            <a:endCxn id="17" idx="0"/>
          </p:cNvCxnSpPr>
          <p:nvPr/>
        </p:nvCxnSpPr>
        <p:spPr>
          <a:xfrm rot="5400000" flipH="1" flipV="1">
            <a:off x="9056043" y="2989152"/>
            <a:ext cx="331834" cy="3840480"/>
          </a:xfrm>
          <a:prstGeom prst="curvedConnector3">
            <a:avLst>
              <a:gd name="adj1" fmla="val 16889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nector: Curved 96">
            <a:extLst>
              <a:ext uri="{FF2B5EF4-FFF2-40B4-BE49-F238E27FC236}">
                <a16:creationId xmlns:a16="http://schemas.microsoft.com/office/drawing/2014/main" id="{88CE5DCE-4DB6-4139-B8D5-320E1E9B5536}"/>
              </a:ext>
            </a:extLst>
          </p:cNvPr>
          <p:cNvCxnSpPr>
            <a:stCxn id="9" idx="4"/>
            <a:endCxn id="10" idx="3"/>
          </p:cNvCxnSpPr>
          <p:nvPr/>
        </p:nvCxnSpPr>
        <p:spPr>
          <a:xfrm rot="5400000" flipH="1" flipV="1">
            <a:off x="9149569" y="3433358"/>
            <a:ext cx="53181" cy="3748881"/>
          </a:xfrm>
          <a:prstGeom prst="curvedConnector3">
            <a:avLst>
              <a:gd name="adj1" fmla="val -42985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0C8D8F8B-83AA-4C26-92FC-02AF6BDF4E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5256" y="3709808"/>
            <a:ext cx="4114800" cy="2886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128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we estimate </a:t>
            </a:r>
            <a:r>
              <a:rPr lang="en-US" i="1" dirty="0"/>
              <a:t>f: </a:t>
            </a:r>
            <a:r>
              <a:rPr lang="en-US" dirty="0"/>
              <a:t>Prediction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en-US" dirty="0"/>
                  <a:t>Assuming that there is a function such that</a:t>
                </a:r>
                <a:br>
                  <a:rPr lang="en-US" i="1" dirty="0">
                    <a:latin typeface="Cambria Math" charset="0"/>
                  </a:rPr>
                </a:b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𝑦</m:t>
                    </m:r>
                    <m:r>
                      <a:rPr lang="en-US" i="1">
                        <a:latin typeface="Cambria Math" charset="0"/>
                      </a:rPr>
                      <m:t>=</m:t>
                    </m:r>
                    <m:r>
                      <a:rPr lang="en-US" i="1"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i="1">
                        <a:latin typeface="Cambria Math" charset="0"/>
                      </a:rPr>
                      <m:t>+</m:t>
                    </m:r>
                    <m:r>
                      <a:rPr lang="en-US" i="1">
                        <a:latin typeface="Cambria Math" charset="0"/>
                      </a:rPr>
                      <m:t>𝜖</m:t>
                    </m:r>
                  </m:oMath>
                </a14:m>
                <a:endParaRPr lang="en-US" dirty="0"/>
              </a:p>
              <a:p>
                <a:r>
                  <a:rPr lang="en-US" dirty="0"/>
                  <a:t>We wish to minimize some loss function using our estimation</a:t>
                </a:r>
                <a:br>
                  <a:rPr lang="en-US" dirty="0"/>
                </a:b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charset="0"/>
                          </a:rPr>
                          <m:t>𝑌</m:t>
                        </m:r>
                      </m:e>
                    </m:acc>
                    <m:r>
                      <a:rPr lang="en-US" b="0" i="1" dirty="0" smtClean="0">
                        <a:latin typeface="Cambria Math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charset="0"/>
                          </a:rPr>
                          <m:t>𝑋</m:t>
                        </m:r>
                      </m:e>
                    </m:d>
                  </m:oMath>
                </a14:m>
                <a:endParaRPr lang="en-US" b="0" dirty="0"/>
              </a:p>
              <a:p>
                <a:r>
                  <a:rPr lang="en-US" dirty="0"/>
                  <a:t>How much can the loss function be reduced?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3"/>
                <a:stretch>
                  <a:fillRect l="-2118" t="-2241" r="-3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AF0B1F48-E962-489E-9876-097587DF78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2201" y="1985962"/>
            <a:ext cx="5488575" cy="3849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291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54A20-97BD-4F09-9BED-94BB7F77B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Attendance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7BC222-2031-4633-BC50-6F9ECECB3E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Please fill out the attendance sheet: </a:t>
            </a:r>
            <a:r>
              <a:rPr lang="en-US" dirty="0">
                <a:hlinkClick r:id="rId2"/>
              </a:rPr>
              <a:t>https://docs.google.com/spreadsheets/d/1G5tiqXQn9mwyubWdINtPI_QONXH1_2U8oYikksgWlss/edit?usp=sharing</a:t>
            </a:r>
            <a:r>
              <a:rPr lang="en-US" dirty="0"/>
              <a:t> </a:t>
            </a:r>
          </a:p>
          <a:p>
            <a:r>
              <a:rPr lang="en-US" dirty="0"/>
              <a:t>Write in a ‘1’ if you are present</a:t>
            </a:r>
          </a:p>
        </p:txBody>
      </p:sp>
    </p:spTree>
    <p:extLst>
      <p:ext uri="{BB962C8B-B14F-4D97-AF65-F5344CB8AC3E}">
        <p14:creationId xmlns:p14="http://schemas.microsoft.com/office/powerpoint/2010/main" val="22782508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242684-DDEB-4A64-814E-707847D5F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Squared Error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85DBE6-E5E5-44EC-9AD2-3C40181ED99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The diagonal line represents the best estimate of the cloud of data points.</a:t>
            </a:r>
          </a:p>
          <a:p>
            <a:r>
              <a:rPr lang="en-US" dirty="0"/>
              <a:t>The best estimate is the line that minimizes the sum of the errors.</a:t>
            </a:r>
          </a:p>
          <a:p>
            <a:r>
              <a:rPr lang="en-US" dirty="0"/>
              <a:t>One error is shown as the vertical line.</a:t>
            </a:r>
          </a:p>
          <a:p>
            <a:r>
              <a:rPr lang="en-US" dirty="0"/>
              <a:t>The error is the distance between the diagonal line and the real data point. 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C214D38-7582-4E37-AC84-5B6E9217B450}"/>
              </a:ext>
            </a:extLst>
          </p:cNvPr>
          <p:cNvCxnSpPr/>
          <p:nvPr/>
        </p:nvCxnSpPr>
        <p:spPr>
          <a:xfrm>
            <a:off x="6862194" y="5251508"/>
            <a:ext cx="11744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2E69A78-5B8F-48E5-8E09-66E9A82460D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788790" y="2499919"/>
            <a:ext cx="4114800" cy="2886075"/>
          </a:xfr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376EDFD-243E-4AED-96AC-46DE67C077F8}"/>
              </a:ext>
            </a:extLst>
          </p:cNvPr>
          <p:cNvCxnSpPr>
            <a:cxnSpLocks/>
          </p:cNvCxnSpPr>
          <p:nvPr/>
        </p:nvCxnSpPr>
        <p:spPr>
          <a:xfrm flipV="1">
            <a:off x="6920917" y="2499919"/>
            <a:ext cx="3764500" cy="2751589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E47EE59-350C-4D14-B893-775DF471E46C}"/>
              </a:ext>
            </a:extLst>
          </p:cNvPr>
          <p:cNvCxnSpPr>
            <a:cxnSpLocks/>
          </p:cNvCxnSpPr>
          <p:nvPr/>
        </p:nvCxnSpPr>
        <p:spPr>
          <a:xfrm flipV="1">
            <a:off x="8616453" y="3061728"/>
            <a:ext cx="0" cy="93956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38043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9A319-2DF0-480C-B208-3AD55CF49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Least Square Error Loss Function (LSE)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E7E9B04-07AF-4419-9795-FBDD4E2EFA77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2046513"/>
                <a:ext cx="5659362" cy="4130449"/>
              </a:xfrm>
            </p:spPr>
            <p:txBody>
              <a:bodyPr/>
              <a:lstStyle/>
              <a:p>
                <a:r>
                  <a:rPr lang="en-US" dirty="0"/>
                  <a:t>Starting with simple linear regression: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𝐿𝑆𝐸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y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Using calculus, we can show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are minimized as follows: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E7E9B04-07AF-4419-9795-FBDD4E2EFA7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2046513"/>
                <a:ext cx="5659362" cy="4130449"/>
              </a:xfrm>
              <a:blipFill>
                <a:blip r:embed="rId2"/>
                <a:stretch>
                  <a:fillRect l="-1940" t="-2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8DCE9406-9DC1-4488-83C0-FBEA4537B8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147" y="4546400"/>
            <a:ext cx="4449989" cy="1630562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E00D7A4-29C0-4045-A021-D9A709B60CE1}"/>
              </a:ext>
            </a:extLst>
          </p:cNvPr>
          <p:cNvCxnSpPr/>
          <p:nvPr/>
        </p:nvCxnSpPr>
        <p:spPr>
          <a:xfrm>
            <a:off x="6862194" y="5251508"/>
            <a:ext cx="11744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Content Placeholder 7">
            <a:extLst>
              <a:ext uri="{FF2B5EF4-FFF2-40B4-BE49-F238E27FC236}">
                <a16:creationId xmlns:a16="http://schemas.microsoft.com/office/drawing/2014/main" id="{2D0FBA8D-E5D1-4216-A318-F5F3BAD7486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788790" y="2499919"/>
            <a:ext cx="4114800" cy="2886075"/>
          </a:xfr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DE71952-BDBC-4618-8B27-F8044716FF9F}"/>
              </a:ext>
            </a:extLst>
          </p:cNvPr>
          <p:cNvCxnSpPr>
            <a:cxnSpLocks/>
          </p:cNvCxnSpPr>
          <p:nvPr/>
        </p:nvCxnSpPr>
        <p:spPr>
          <a:xfrm flipV="1">
            <a:off x="6920917" y="2499919"/>
            <a:ext cx="3764500" cy="2751589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0D02A24-83A9-4381-A668-A23ACBB738B4}"/>
              </a:ext>
            </a:extLst>
          </p:cNvPr>
          <p:cNvCxnSpPr>
            <a:cxnSpLocks/>
          </p:cNvCxnSpPr>
          <p:nvPr/>
        </p:nvCxnSpPr>
        <p:spPr>
          <a:xfrm flipV="1">
            <a:off x="8616453" y="3061728"/>
            <a:ext cx="0" cy="93956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63866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Expected Value of Squared Error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79176"/>
                <a:ext cx="11156092" cy="4697787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It is useful to look at the expected value of the squared error function to better understand reducible and irreducible errors.</a:t>
                </a:r>
              </a:p>
              <a:p>
                <a:r>
                  <a:rPr lang="en-US" dirty="0"/>
                  <a:t>Expected value of squared error yields individual reducible and irreducible error variances</a:t>
                </a:r>
              </a:p>
              <a:p>
                <a:r>
                  <a:rPr lang="en-US" dirty="0"/>
                  <a:t>See ISLR equation 2.3 page 19</a:t>
                </a:r>
              </a:p>
              <a:p>
                <a:r>
                  <a:rPr lang="en-US" b="1" dirty="0"/>
                  <a:t>Assume that noise value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charset="0"/>
                      </a:rPr>
                      <m:t>𝛜</m:t>
                    </m:r>
                  </m:oMath>
                </a14:m>
                <a:r>
                  <a:rPr lang="en-US" b="1" dirty="0"/>
                  <a:t> is Gaussian with 0 mean and constant variance</a:t>
                </a:r>
              </a:p>
              <a:p>
                <a:pPr marL="0" indent="0">
                  <a:spcAft>
                    <a:spcPts val="600"/>
                  </a:spcAft>
                  <a:buNone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𝑌</m:t>
                                </m:r>
                                <m:r>
                                  <a:rPr lang="en-US" i="1">
                                    <a:latin typeface="Cambria Math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𝑌</m:t>
                                    </m:r>
                                  </m:e>
                                </m:acc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i="1">
                        <a:latin typeface="Cambria Math" charset="0"/>
                      </a:rPr>
                      <m:t>=</m:t>
                    </m:r>
                    <m:r>
                      <a:rPr lang="en-US" i="1">
                        <a:latin typeface="Cambria Math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𝑋</m:t>
                                    </m:r>
                                  </m:e>
                                </m:d>
                                <m:r>
                                  <a:rPr lang="en-US" i="1">
                                    <a:latin typeface="Cambria Math" charset="0"/>
                                  </a:rPr>
                                  <m:t>+</m:t>
                                </m:r>
                                <m:r>
                                  <a:rPr lang="en-US" i="1">
                                    <a:latin typeface="Cambria Math" charset="0"/>
                                  </a:rPr>
                                  <m:t>𝜖</m:t>
                                </m:r>
                                <m:r>
                                  <a:rPr lang="en-US" i="1">
                                    <a:latin typeface="Cambria Math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𝑓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𝑋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i="1">
                                    <a:latin typeface="Cambria Math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𝑋</m:t>
                                    </m:r>
                                  </m:e>
                                </m:d>
                                <m:r>
                                  <a:rPr lang="en-US" i="1">
                                    <a:latin typeface="Cambria Math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𝑓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𝑋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)+</m:t>
                                </m:r>
                                <m:r>
                                  <a:rPr lang="en-US" i="1">
                                    <a:latin typeface="Cambria Math" charset="0"/>
                                  </a:rPr>
                                  <m:t>𝜖</m:t>
                                </m:r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i="1" dirty="0">
                    <a:latin typeface="Cambria Math" charset="0"/>
                  </a:rPr>
                  <a:t> , </a:t>
                </a:r>
                <a:r>
                  <a:rPr lang="en-US" dirty="0"/>
                  <a:t>regroup</a:t>
                </a:r>
                <a:r>
                  <a:rPr lang="en-US" i="1" dirty="0"/>
                  <a:t> </a:t>
                </a:r>
                <a:endParaRPr lang="en-US" i="1" dirty="0">
                  <a:latin typeface="Cambria Math" charset="0"/>
                </a:endParaRPr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=</m:t>
                    </m:r>
                    <m:r>
                      <a:rPr lang="en-US" i="1">
                        <a:latin typeface="Cambria Math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𝑋</m:t>
                                    </m:r>
                                  </m:e>
                                </m:d>
                                <m:r>
                                  <a:rPr lang="en-US" i="1">
                                    <a:latin typeface="Cambria Math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𝑓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𝑋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latin typeface="Cambria Math" charset="0"/>
                          </a:rPr>
                          <m:t>+2</m:t>
                        </m:r>
                        <m:r>
                          <a:rPr lang="en-US" i="1">
                            <a:latin typeface="Cambria Math" charset="0"/>
                          </a:rPr>
                          <m:t>𝜖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𝑋</m:t>
                                </m:r>
                              </m:e>
                            </m:d>
                            <m:r>
                              <a:rPr lang="en-US" i="1">
                                <a:latin typeface="Cambria Math" charset="0"/>
                              </a:rPr>
                              <m:t>−</m:t>
                            </m:r>
                            <m:acc>
                              <m:accPr>
                                <m:chr m:val="̂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𝑓</m:t>
                                </m:r>
                              </m:e>
                            </m:acc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𝑋</m:t>
                                </m:r>
                              </m:e>
                            </m:d>
                          </m:e>
                        </m:d>
                        <m:r>
                          <a:rPr lang="en-US" i="1">
                            <a:latin typeface="Cambria Math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𝜖</m:t>
                            </m:r>
                          </m:e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i="1" dirty="0">
                    <a:latin typeface="Cambria Math" charset="0"/>
                  </a:rPr>
                  <a:t> , </a:t>
                </a:r>
                <a:r>
                  <a:rPr lang="en-US" sz="2200" dirty="0"/>
                  <a:t>apply FOIL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+2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𝑎𝑏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br>
                  <a:rPr lang="en-US" i="1" dirty="0">
                    <a:latin typeface="Cambria Math" charset="0"/>
                  </a:rPr>
                </a:b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79176"/>
                <a:ext cx="11156092" cy="4697787"/>
              </a:xfrm>
              <a:blipFill>
                <a:blip r:embed="rId2"/>
                <a:stretch>
                  <a:fillRect l="-874" t="-3377" r="-9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21547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D10C32-7BC3-4020-958C-914A70C2B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Expected Value of Squared Error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2EF991F-67DD-4A2E-99C8-DA818DD038E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spcAft>
                    <a:spcPts val="600"/>
                  </a:spcAft>
                  <a:buNone/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𝑋</m:t>
                                    </m:r>
                                  </m:e>
                                </m:d>
                                <m:r>
                                  <a:rPr lang="en-US" i="1">
                                    <a:latin typeface="Cambria Math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𝑓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𝑋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i="1">
                        <a:latin typeface="Cambria Math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  <m:r>
                          <a:rPr lang="en-US" i="1">
                            <a:latin typeface="Cambria Math" charset="0"/>
                          </a:rPr>
                          <m:t>𝜖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𝑋</m:t>
                                </m:r>
                              </m:e>
                            </m:d>
                            <m:r>
                              <a:rPr lang="en-US" i="1">
                                <a:latin typeface="Cambria Math" charset="0"/>
                              </a:rPr>
                              <m:t>−</m:t>
                            </m:r>
                            <m:acc>
                              <m:accPr>
                                <m:chr m:val="̂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𝑓</m:t>
                                </m:r>
                              </m:e>
                            </m:acc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𝑋</m:t>
                                </m:r>
                              </m:e>
                            </m:d>
                          </m:e>
                        </m:d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𝜖</m:t>
                            </m:r>
                          </m:e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i="1" dirty="0">
                    <a:latin typeface="Cambria Math" charset="0"/>
                  </a:rPr>
                  <a:t>, distribute E</a:t>
                </a:r>
                <a:endParaRPr lang="en-US" dirty="0">
                  <a:latin typeface="Cambria Math" charset="0"/>
                </a:endParaRPr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𝜖</m:t>
                        </m:r>
                      </m:e>
                    </m:d>
                  </m:oMath>
                </a14:m>
                <a:r>
                  <a:rPr lang="en-US" i="1" dirty="0">
                    <a:latin typeface="Cambria Math" charset="0"/>
                  </a:rPr>
                  <a:t> </a:t>
                </a:r>
                <a:r>
                  <a:rPr lang="en-US" i="1" dirty="0"/>
                  <a:t>goes to 0 because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i="1" dirty="0"/>
                  <a:t> is expected to be Gaussian and have 0 mean</a:t>
                </a:r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𝑋</m:t>
                                    </m:r>
                                  </m:e>
                                </m:d>
                                <m:r>
                                  <a:rPr lang="en-US" i="1">
                                    <a:latin typeface="Cambria Math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𝑓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𝑋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i="1">
                        <a:latin typeface="Cambria Math" charset="0"/>
                      </a:rPr>
                      <m:t>+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0+</m:t>
                    </m:r>
                    <m:r>
                      <a:rPr lang="en-US" i="1">
                        <a:latin typeface="Cambria Math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𝜖</m:t>
                            </m:r>
                          </m:e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/>
                  <a:t>, because E(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𝜖</m:t>
                    </m:r>
                  </m:oMath>
                </a14:m>
                <a:r>
                  <a:rPr lang="en-US" dirty="0"/>
                  <a:t>) = 0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𝑋</m:t>
                                    </m:r>
                                  </m:e>
                                </m:d>
                                <m:r>
                                  <a:rPr lang="en-US" i="1">
                                    <a:latin typeface="Cambria Math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𝑓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𝑋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/>
                  <a:t> is </a:t>
                </a:r>
                <a:r>
                  <a:rPr lang="en-US" b="1" dirty="0"/>
                  <a:t>reducible</a:t>
                </a:r>
                <a:r>
                  <a:rPr lang="en-US" dirty="0"/>
                  <a:t> variance = LSE</a:t>
                </a:r>
              </a:p>
              <a:p>
                <a:pPr marL="0" indent="0">
                  <a:buNone/>
                </a:pPr>
                <a:r>
                  <a:rPr lang="en-US" dirty="0"/>
                  <a:t>Identity: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𝑣𝑎𝑟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𝜖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𝜖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charset="0"/>
                          </a:rPr>
                          <m:t>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Therefore,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𝐸</m:t>
                    </m:r>
                    <m:r>
                      <a:rPr lang="en-US" i="1">
                        <a:latin typeface="Cambria Math" charset="0"/>
                      </a:rPr>
                      <m:t>[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𝜖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charset="0"/>
                      </a:rPr>
                      <m:t>] </m:t>
                    </m:r>
                  </m:oMath>
                </a14:m>
                <a:r>
                  <a:rPr lang="en-US" dirty="0"/>
                  <a:t> is </a:t>
                </a:r>
                <a:r>
                  <a:rPr lang="en-US" b="1" dirty="0"/>
                  <a:t>irreducible</a:t>
                </a:r>
                <a:r>
                  <a:rPr lang="en-US" dirty="0"/>
                  <a:t> variance because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𝜖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2EF991F-67DD-4A2E-99C8-DA818DD038E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b="-11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739609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37959-15C7-4CFF-8E3D-2CC4059A9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Reducible and Irreducible Error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9A272C7-4115-4811-8B3E-BD3350FB392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4000" dirty="0"/>
                  <a:t>Suppose that x1, x2, x3, …, </a:t>
                </a:r>
                <a:r>
                  <a:rPr lang="en-US" sz="4000" dirty="0" err="1"/>
                  <a:t>xN</a:t>
                </a:r>
                <a:r>
                  <a:rPr lang="en-US" sz="4000" dirty="0"/>
                  <a:t> are characteristics of a patient’s blood sample.</a:t>
                </a:r>
              </a:p>
              <a:p>
                <a:r>
                  <a:rPr lang="en-US" sz="4000" dirty="0"/>
                  <a:t>Suppose that Y is a variable encoding the patient’s risk for severe reaction to a drug</a:t>
                </a:r>
              </a:p>
              <a:p>
                <a:r>
                  <a:rPr lang="en-US" sz="4000" dirty="0"/>
                  <a:t>Our goal is to predict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4000" i="1">
                            <a:latin typeface="Cambria Math" charset="0"/>
                          </a:rPr>
                          <m:t>𝑌</m:t>
                        </m:r>
                      </m:e>
                    </m:acc>
                  </m:oMath>
                </a14:m>
                <a:r>
                  <a:rPr lang="en-US" sz="4000" dirty="0"/>
                  <a:t> using X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9A272C7-4115-4811-8B3E-BD3350FB392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855" t="-3922" r="-18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704268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8983F0-D32B-4349-A10D-CCDE039E2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Reducible Error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29C24D7-481A-4BAA-AD9E-9B3A21D553B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Reducible error is the error that can be reduced by optimizing hyper parameters of f(x)</a:t>
                </a:r>
              </a:p>
              <a:p>
                <a:r>
                  <a:rPr lang="en-US" dirty="0"/>
                  <a:t>For example, the general form of a linear regression equation is 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 </a:t>
                </a:r>
              </a:p>
              <a:p>
                <a:pPr marL="457200" lvl="1" indent="0">
                  <a:buNone/>
                </a:pPr>
                <a:r>
                  <a:rPr lang="en-US" dirty="0"/>
                  <a:t>Where: </a:t>
                </a:r>
                <a:r>
                  <a:rPr lang="en-US" b="1" dirty="0"/>
                  <a:t>m</a:t>
                </a:r>
                <a:r>
                  <a:rPr lang="en-US" dirty="0"/>
                  <a:t> is the slope, </a:t>
                </a:r>
                <a:r>
                  <a:rPr lang="en-US" b="1" dirty="0"/>
                  <a:t>b</a:t>
                </a:r>
                <a:r>
                  <a:rPr lang="en-US" dirty="0"/>
                  <a:t> is the y intercept, </a:t>
                </a:r>
                <a:r>
                  <a:rPr lang="en-US" b="1" dirty="0"/>
                  <a:t>x</a:t>
                </a:r>
                <a:r>
                  <a:rPr lang="en-US" dirty="0"/>
                  <a:t> is the training data, and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acc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is the predicted value.</a:t>
                </a:r>
              </a:p>
              <a:p>
                <a:r>
                  <a:rPr lang="en-US" dirty="0"/>
                  <a:t>Least squares error loss function: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𝐿𝑆𝐸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y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We can minimize the least squares loss function by selecting model parameters m and b such that LSE is minimized.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29C24D7-481A-4BAA-AD9E-9B3A21D553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41675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46764-9627-4607-8069-154C18CFB2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Irreducible Error?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22C145-23D7-439B-B16F-B7662CD90F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4400" dirty="0"/>
              <a:t>The irreducible error ‘epsilon’ in the diabetes data set example could be due to:</a:t>
            </a:r>
          </a:p>
          <a:p>
            <a:pPr lvl="1"/>
            <a:r>
              <a:rPr lang="en-US" sz="4000" dirty="0"/>
              <a:t>The patient’s general health on a given day</a:t>
            </a:r>
          </a:p>
          <a:p>
            <a:pPr lvl="1"/>
            <a:r>
              <a:rPr lang="en-US" sz="4000" dirty="0"/>
              <a:t>Small manufacturing variations in the drug</a:t>
            </a:r>
          </a:p>
          <a:p>
            <a:pPr lvl="1"/>
            <a:r>
              <a:rPr lang="en-US" sz="4000" dirty="0"/>
              <a:t>Small measurement errors in x1, x2, x3, …, </a:t>
            </a:r>
            <a:r>
              <a:rPr lang="en-US" sz="4000" dirty="0" err="1"/>
              <a:t>xN</a:t>
            </a:r>
            <a:endParaRPr lang="en-US" sz="40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39675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we estimate </a:t>
            </a:r>
            <a:r>
              <a:rPr lang="en-US" i="1" dirty="0"/>
              <a:t>f: Inference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413810"/>
          </a:xfrm>
        </p:spPr>
        <p:txBody>
          <a:bodyPr>
            <a:normAutofit lnSpcReduction="10000"/>
          </a:bodyPr>
          <a:lstStyle/>
          <a:p>
            <a:r>
              <a:rPr lang="en-US" sz="3600" b="1" dirty="0"/>
              <a:t>Inference</a:t>
            </a:r>
            <a:r>
              <a:rPr lang="en-US" sz="3600" dirty="0"/>
              <a:t>: Sometimes we want to understand </a:t>
            </a:r>
            <a:r>
              <a:rPr lang="en-US" sz="3600" i="1" dirty="0"/>
              <a:t>f</a:t>
            </a:r>
            <a:r>
              <a:rPr lang="en-US" sz="3600" dirty="0"/>
              <a:t> (look inside </a:t>
            </a:r>
            <a:r>
              <a:rPr lang="en-US" sz="3600" i="1" dirty="0"/>
              <a:t>f</a:t>
            </a:r>
            <a:r>
              <a:rPr lang="en-US" sz="3600" dirty="0"/>
              <a:t>)</a:t>
            </a:r>
          </a:p>
          <a:p>
            <a:pPr lvl="1"/>
            <a:r>
              <a:rPr lang="en-US" sz="3200" dirty="0"/>
              <a:t>Which predictors are important in the process of predicting Y:  e.g., do we need to include </a:t>
            </a:r>
            <a:r>
              <a:rPr lang="en-US" sz="3200" i="1" dirty="0"/>
              <a:t>gender</a:t>
            </a:r>
            <a:r>
              <a:rPr lang="en-US" sz="3200" dirty="0"/>
              <a:t> in the prediction of blood pressure?</a:t>
            </a:r>
          </a:p>
          <a:p>
            <a:pPr lvl="1"/>
            <a:r>
              <a:rPr lang="en-US" sz="3200" dirty="0"/>
              <a:t>Relationship between </a:t>
            </a:r>
            <a:r>
              <a:rPr lang="en-US" sz="3200" i="1" dirty="0"/>
              <a:t>Y</a:t>
            </a:r>
            <a:r>
              <a:rPr lang="en-US" sz="3200" dirty="0"/>
              <a:t> and each </a:t>
            </a:r>
            <a:r>
              <a:rPr lang="en-US" sz="3200" i="1" dirty="0"/>
              <a:t>X: </a:t>
            </a:r>
            <a:r>
              <a:rPr lang="en-US" sz="3200" dirty="0"/>
              <a:t> e.g., blood pressure is higher for older people?</a:t>
            </a:r>
          </a:p>
          <a:p>
            <a:pPr lvl="1"/>
            <a:r>
              <a:rPr lang="en-US" sz="3200" dirty="0"/>
              <a:t>Is the relationship between </a:t>
            </a:r>
            <a:r>
              <a:rPr lang="en-US" sz="3200" i="1" dirty="0"/>
              <a:t>Y</a:t>
            </a:r>
            <a:r>
              <a:rPr lang="en-US" sz="3200" dirty="0"/>
              <a:t> and </a:t>
            </a:r>
            <a:r>
              <a:rPr lang="en-US" sz="3200" i="1" dirty="0"/>
              <a:t>X</a:t>
            </a:r>
            <a:r>
              <a:rPr lang="en-US" sz="3200" dirty="0"/>
              <a:t> appropriately captured by the model? Is the linear relationship enough?</a:t>
            </a:r>
          </a:p>
          <a:p>
            <a:pPr lvl="1"/>
            <a:r>
              <a:rPr lang="en-US" sz="3200" dirty="0"/>
              <a:t>See ISLR page 19</a:t>
            </a:r>
          </a:p>
        </p:txBody>
      </p:sp>
    </p:spTree>
    <p:extLst>
      <p:ext uri="{BB962C8B-B14F-4D97-AF65-F5344CB8AC3E}">
        <p14:creationId xmlns:p14="http://schemas.microsoft.com/office/powerpoint/2010/main" val="2635017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estimate </a:t>
            </a:r>
            <a:r>
              <a:rPr lang="en-US" i="1" dirty="0"/>
              <a:t>f</a:t>
            </a:r>
            <a:r>
              <a:rPr lang="en-US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33541"/>
          </a:xfrm>
        </p:spPr>
        <p:txBody>
          <a:bodyPr>
            <a:normAutofit/>
          </a:bodyPr>
          <a:lstStyle/>
          <a:p>
            <a:r>
              <a:rPr lang="en-US" dirty="0"/>
              <a:t>We estimate using </a:t>
            </a:r>
            <a:r>
              <a:rPr lang="en-US" b="1" dirty="0"/>
              <a:t>training data</a:t>
            </a:r>
            <a:r>
              <a:rPr lang="en-US" dirty="0"/>
              <a:t>. </a:t>
            </a:r>
          </a:p>
          <a:p>
            <a:r>
              <a:rPr lang="en-US" dirty="0"/>
              <a:t>For notation, we will assume that we have </a:t>
            </a:r>
            <a:r>
              <a:rPr lang="en-US" i="1" dirty="0"/>
              <a:t>n observations </a:t>
            </a:r>
            <a:r>
              <a:rPr lang="en-US" dirty="0"/>
              <a:t>where each observation is a row in the data set.</a:t>
            </a:r>
          </a:p>
          <a:p>
            <a:r>
              <a:rPr lang="en-US" i="1" dirty="0" err="1"/>
              <a:t>x</a:t>
            </a:r>
            <a:r>
              <a:rPr lang="en-US" i="1" baseline="-25000" dirty="0" err="1"/>
              <a:t>ij</a:t>
            </a:r>
            <a:r>
              <a:rPr lang="en-US" i="1" dirty="0"/>
              <a:t> </a:t>
            </a:r>
            <a:r>
              <a:rPr lang="en-US" dirty="0"/>
              <a:t>is a specific row / column value in the data set:  ‘</a:t>
            </a:r>
            <a:r>
              <a:rPr lang="en-US" dirty="0" err="1"/>
              <a:t>i</a:t>
            </a:r>
            <a:r>
              <a:rPr lang="en-US" dirty="0"/>
              <a:t>’ is the row and j is the column. </a:t>
            </a:r>
          </a:p>
          <a:p>
            <a:r>
              <a:rPr lang="en-US" i="1" dirty="0" err="1"/>
              <a:t>y</a:t>
            </a:r>
            <a:r>
              <a:rPr lang="en-US" i="1" baseline="-25000" dirty="0" err="1"/>
              <a:t>i</a:t>
            </a:r>
            <a:r>
              <a:rPr lang="en-US" dirty="0"/>
              <a:t> is the dependent variable / target / class for a specific observation.</a:t>
            </a:r>
          </a:p>
          <a:p>
            <a:r>
              <a:rPr lang="en-US" dirty="0"/>
              <a:t>Two main methods for estimating F</a:t>
            </a:r>
          </a:p>
          <a:p>
            <a:pPr lvl="1"/>
            <a:r>
              <a:rPr lang="en-US" b="1" dirty="0"/>
              <a:t>Parametric Methods</a:t>
            </a:r>
          </a:p>
          <a:p>
            <a:pPr lvl="1"/>
            <a:r>
              <a:rPr lang="en-US" b="1" dirty="0"/>
              <a:t>Non Parametric Methods</a:t>
            </a:r>
          </a:p>
        </p:txBody>
      </p:sp>
    </p:spTree>
    <p:extLst>
      <p:ext uri="{BB962C8B-B14F-4D97-AF65-F5344CB8AC3E}">
        <p14:creationId xmlns:p14="http://schemas.microsoft.com/office/powerpoint/2010/main" val="7878120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CA59E8-A89F-44CF-BE17-9E6A53D0A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estimate </a:t>
            </a:r>
            <a:r>
              <a:rPr lang="en-US" i="1" dirty="0"/>
              <a:t>f: </a:t>
            </a:r>
            <a:r>
              <a:rPr lang="en-US" dirty="0"/>
              <a:t>Parametric Methods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5C8410-6C2A-4389-9EEF-B87DFE28D5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4400" dirty="0"/>
              <a:t>Makes an assumption about the shape of </a:t>
            </a:r>
            <a:r>
              <a:rPr lang="en-US" sz="4400" i="1" dirty="0"/>
              <a:t>f</a:t>
            </a:r>
          </a:p>
          <a:p>
            <a:r>
              <a:rPr lang="en-US" sz="4400" dirty="0"/>
              <a:t>For example, assume the form of </a:t>
            </a:r>
            <a:r>
              <a:rPr lang="en-US" sz="4400" i="1" dirty="0"/>
              <a:t>f</a:t>
            </a:r>
            <a:r>
              <a:rPr lang="en-US" sz="4400" dirty="0"/>
              <a:t> is a linear model</a:t>
            </a:r>
          </a:p>
          <a:p>
            <a:r>
              <a:rPr lang="en-US" sz="4400" dirty="0"/>
              <a:t>Use a procedure to fit or train the model and reduce the loss function for the model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30943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FE91B-0FC4-2C4C-B3B1-20CC88452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of this unit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CBCA3A-40F1-F34B-A6E4-014B7A255B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Definition of statistical learning</a:t>
            </a:r>
          </a:p>
          <a:p>
            <a:r>
              <a:rPr lang="en-US" dirty="0"/>
              <a:t>Terminology</a:t>
            </a:r>
          </a:p>
          <a:p>
            <a:r>
              <a:rPr lang="en-US" dirty="0"/>
              <a:t>Function learning</a:t>
            </a:r>
          </a:p>
          <a:p>
            <a:r>
              <a:rPr lang="en-US" dirty="0"/>
              <a:t>Prediction: Reducible vs irreducible error</a:t>
            </a:r>
          </a:p>
          <a:p>
            <a:r>
              <a:rPr lang="en-US" dirty="0"/>
              <a:t>Inference</a:t>
            </a:r>
          </a:p>
          <a:p>
            <a:r>
              <a:rPr lang="en-US" dirty="0"/>
              <a:t>Parametric models vs non-parametric models</a:t>
            </a:r>
          </a:p>
          <a:p>
            <a:r>
              <a:rPr lang="en-US" dirty="0"/>
              <a:t>Supervised vs unsupervised learning</a:t>
            </a:r>
          </a:p>
          <a:p>
            <a:r>
              <a:rPr lang="en-US" dirty="0"/>
              <a:t>Regression vs classification</a:t>
            </a:r>
          </a:p>
          <a:p>
            <a:r>
              <a:rPr lang="en-US" dirty="0"/>
              <a:t>Interpretability vs flexibility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25768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BA34E2-0E1E-4D73-A454-5628CDA82B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do we estimate </a:t>
            </a:r>
            <a:r>
              <a:rPr lang="en-US" i="1" dirty="0"/>
              <a:t>f: </a:t>
            </a:r>
            <a:r>
              <a:rPr lang="en-US" dirty="0"/>
              <a:t>Nonparametric Methods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A03AAB-81E2-44C2-B559-01136DA649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sz="3600" dirty="0"/>
              <a:t>Nonparametric methods don’t make assumptions about </a:t>
            </a:r>
            <a:r>
              <a:rPr lang="en-US" sz="3600" i="1" dirty="0"/>
              <a:t>f</a:t>
            </a:r>
            <a:r>
              <a:rPr lang="en-US" sz="3600" dirty="0"/>
              <a:t>.</a:t>
            </a:r>
          </a:p>
          <a:p>
            <a:r>
              <a:rPr lang="en-US" sz="3600" dirty="0"/>
              <a:t>Example: Non parametric means that the model does not impose a specific function like linear regression (which assumes that y = mx + b)</a:t>
            </a:r>
          </a:p>
          <a:p>
            <a:r>
              <a:rPr lang="en-US" sz="3600" dirty="0"/>
              <a:t>Informally, they try to get as close as possible to the training data but not too close.</a:t>
            </a:r>
          </a:p>
          <a:p>
            <a:r>
              <a:rPr lang="en-US" sz="3600" dirty="0"/>
              <a:t>In general, the more data, the better the fit, but the harder to interpret.</a:t>
            </a:r>
          </a:p>
          <a:p>
            <a:r>
              <a:rPr lang="en-US" sz="3600" dirty="0"/>
              <a:t>Example Non Parametric Method:</a:t>
            </a:r>
          </a:p>
          <a:p>
            <a:pPr lvl="1"/>
            <a:r>
              <a:rPr lang="en-US" sz="3200" dirty="0"/>
              <a:t>Random Forest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58826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we estimate </a:t>
            </a:r>
            <a:r>
              <a:rPr lang="en-US" i="1" dirty="0"/>
              <a:t>f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9"/>
                <a:ext cx="10515600" cy="4414276"/>
              </a:xfrm>
            </p:spPr>
            <p:txBody>
              <a:bodyPr>
                <a:normAutofit/>
              </a:bodyPr>
              <a:lstStyle/>
              <a:p>
                <a:r>
                  <a:rPr lang="en-US" i="0" dirty="0">
                    <a:latin typeface="Cambria Math" charset="0"/>
                  </a:rPr>
                  <a:t>Sometimes</a:t>
                </a:r>
                <a:r>
                  <a:rPr lang="en-US" i="0" baseline="0" dirty="0">
                    <a:latin typeface="Cambria Math" charset="0"/>
                  </a:rPr>
                  <a:t>, the probability distribution that generated the data is known or assumed to be known except for a couple of parameters describing it.</a:t>
                </a:r>
              </a:p>
              <a:p>
                <a:r>
                  <a:rPr lang="en-US" dirty="0">
                    <a:latin typeface="Cambria Math" charset="0"/>
                  </a:rPr>
                  <a:t>For example, say our target data follows a random normal distribution: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~(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i="1" dirty="0">
                  <a:latin typeface="Cambria Math" charset="0"/>
                </a:endParaRPr>
              </a:p>
              <a:p>
                <a:r>
                  <a:rPr lang="en-US" dirty="0">
                    <a:latin typeface="Cambria Math" charset="0"/>
                  </a:rPr>
                  <a:t>In this example, we can estimate </a:t>
                </a:r>
                <a:r>
                  <a:rPr lang="en-US" i="1" dirty="0">
                    <a:latin typeface="Cambria Math" charset="0"/>
                  </a:rPr>
                  <a:t>f </a:t>
                </a:r>
                <a:r>
                  <a:rPr lang="en-US" dirty="0">
                    <a:latin typeface="Cambria Math" charset="0"/>
                  </a:rPr>
                  <a:t> by estimating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i="1" dirty="0">
                    <a:latin typeface="Cambria Math" charset="0"/>
                  </a:rPr>
                  <a:t> </a:t>
                </a:r>
                <a:r>
                  <a:rPr lang="en-US" dirty="0">
                    <a:latin typeface="Cambria Math" charset="0"/>
                  </a:rPr>
                  <a:t>and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i="1" dirty="0">
                    <a:latin typeface="Cambria Math" charset="0"/>
                  </a:rPr>
                  <a:t>.</a:t>
                </a:r>
              </a:p>
              <a:p>
                <a:pPr marL="0" indent="0" algn="ctr">
                  <a:buNone/>
                </a:pPr>
                <a:r>
                  <a:rPr lang="en-US" i="1" dirty="0">
                    <a:latin typeface="Cambria Math" charset="0"/>
                  </a:rPr>
                  <a:t>X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i="1">
                        <a:latin typeface="Cambria Math" charset="0"/>
                      </a:rPr>
                      <m:t> ~ </m:t>
                    </m:r>
                    <m:r>
                      <a:rPr lang="en-US" i="1">
                        <a:latin typeface="Cambria Math" charset="0"/>
                      </a:rPr>
                      <m:t>𝑝</m:t>
                    </m:r>
                    <m:r>
                      <a:rPr lang="en-US" i="1">
                        <a:latin typeface="Cambria Math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i="1">
                        <a:latin typeface="Cambria Math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We need to infer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 from the training data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9"/>
                <a:ext cx="10515600" cy="4414276"/>
              </a:xfrm>
              <a:blipFill>
                <a:blip r:embed="rId2"/>
                <a:stretch>
                  <a:fillRect l="-1043" t="-2348" r="-4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468912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E43601-930F-4699-9044-5EA11460E2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Maximum Likelihood Estimation (MLE)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868F00-889D-4FFF-8555-42F3A458FC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Estimate the probability distribution parameters that are most likely to best represent the data.</a:t>
            </a:r>
          </a:p>
          <a:p>
            <a:r>
              <a:rPr lang="en-US" dirty="0"/>
              <a:t>For example, if data follows the normal distribution, estimate the mean and standard deviation of the normal distribution that produces a distribution that is the closest match to the data.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79224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Gaussian distribution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86475"/>
                <a:ext cx="10515600" cy="148691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Gaussian</a:t>
                </a:r>
                <a:r>
                  <a:rPr lang="en-US" baseline="0" dirty="0"/>
                  <a:t> or Normal distribution: most common probability distribution</a:t>
                </a:r>
              </a:p>
              <a:p>
                <a:r>
                  <a:rPr lang="en-US" dirty="0"/>
                  <a:t>The Gaussian distribution is f</a:t>
                </a:r>
                <a:r>
                  <a:rPr lang="en-US" baseline="0" dirty="0"/>
                  <a:t>ully described by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baseline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μ</m:t>
                    </m:r>
                    <m:r>
                      <a:rPr lang="en-US" b="0" i="1" baseline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i="1" baseline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endParaRPr lang="en-US" baseline="0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86475"/>
                <a:ext cx="10515600" cy="1486915"/>
              </a:xfrm>
              <a:blipFill>
                <a:blip r:embed="rId3"/>
                <a:stretch>
                  <a:fillRect l="-1043" t="-6557" b="-40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l="5206"/>
          <a:stretch/>
        </p:blipFill>
        <p:spPr>
          <a:xfrm>
            <a:off x="766354" y="3296930"/>
            <a:ext cx="4559271" cy="307338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166A487-77FE-40AD-BADA-4344567A7097}"/>
                  </a:ext>
                </a:extLst>
              </p:cNvPr>
              <p:cNvSpPr txBox="1"/>
              <p:nvPr/>
            </p:nvSpPr>
            <p:spPr>
              <a:xfrm>
                <a:off x="5077097" y="4127863"/>
                <a:ext cx="7114903" cy="9589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charset="0"/>
                        </a:rPr>
                        <m:t>𝑦</m:t>
                      </m:r>
                      <m:r>
                        <a:rPr lang="en-US" sz="2800" i="1">
                          <a:latin typeface="Cambria Math" charset="0"/>
                        </a:rPr>
                        <m:t>~</m:t>
                      </m:r>
                      <m:r>
                        <a:rPr lang="en-US" sz="2800" i="1">
                          <a:latin typeface="Cambria Math" charset="0"/>
                        </a:rPr>
                        <m:t>𝑁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charset="0"/>
                            </a:rPr>
                            <m:t>𝜇</m:t>
                          </m:r>
                          <m:r>
                            <a:rPr lang="en-US" sz="2800" i="1">
                              <a:latin typeface="Cambria Math" charset="0"/>
                            </a:rPr>
                            <m:t>,</m:t>
                          </m:r>
                          <m:r>
                            <a:rPr lang="en-US" sz="2800" i="1">
                              <a:latin typeface="Cambria Math" charset="0"/>
                            </a:rPr>
                            <m:t>𝜎</m:t>
                          </m:r>
                        </m:e>
                      </m:d>
                      <m:r>
                        <a:rPr lang="en-US" sz="2800" i="1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i="1">
                              <a:latin typeface="Cambria Math" charset="0"/>
                            </a:rPr>
                            <m:t>𝜎</m:t>
                          </m:r>
                          <m:r>
                            <a:rPr lang="en-US" sz="2800" i="1">
                              <a:latin typeface="Cambria Math" charset="0"/>
                            </a:rPr>
                            <m:t>√2</m:t>
                          </m:r>
                          <m:r>
                            <a:rPr lang="en-US" sz="2800" i="1">
                              <a:latin typeface="Cambria Math" charset="0"/>
                            </a:rPr>
                            <m:t>𝜋</m:t>
                          </m:r>
                        </m:den>
                      </m:f>
                      <m:func>
                        <m:func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>
                              <a:latin typeface="Cambria Math" charset="0"/>
                            </a:rPr>
                            <m:t>exp</m:t>
                          </m:r>
                        </m:fName>
                        <m:e>
                          <m:r>
                            <m:rPr>
                              <m:lit/>
                            </m:rPr>
                            <a:rPr lang="en-US" sz="2800" i="1">
                              <a:latin typeface="Cambria Math" charset="0"/>
                            </a:rPr>
                            <m:t>[</m:t>
                          </m:r>
                          <m:r>
                            <a:rPr lang="en-US" sz="2800" i="1">
                              <a:latin typeface="Cambria Math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i="1">
                                  <a:latin typeface="Cambria Math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800" i="1">
                                  <a:latin typeface="Cambria Math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𝑥</m:t>
                                  </m:r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−</m:t>
                                  </m:r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𝜇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800" i="1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lit/>
                            </m:rPr>
                            <a:rPr lang="en-US" sz="2800" i="1">
                              <a:latin typeface="Cambria Math" charset="0"/>
                            </a:rPr>
                            <m:t>]</m:t>
                          </m:r>
                        </m:e>
                      </m:fun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166A487-77FE-40AD-BADA-4344567A70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7097" y="4127863"/>
                <a:ext cx="7114903" cy="95898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115776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76E1B-8C76-44D9-A8A1-5552E1457D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Maximum Likelihood Estimation (MLE)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09AA9CC-3996-433E-BFEC-A7124E01183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>
                    <a:latin typeface="Cambria Math" panose="02040503050406030204" pitchFamily="18" charset="0"/>
                  </a:rPr>
                  <a:t>Say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charset="0"/>
                          </a:rPr>
                          <m:t>𝜃</m:t>
                        </m:r>
                      </m:e>
                    </m:acc>
                  </m:oMath>
                </a14:m>
                <a:r>
                  <a:rPr lang="en-US" dirty="0"/>
                  <a:t> represents the mean and standard deviation (or the parameters) of the normal distribution</a:t>
                </a:r>
              </a:p>
              <a:p>
                <a:r>
                  <a:rPr lang="en-US" dirty="0">
                    <a:latin typeface="Cambria Math" panose="02040503050406030204" pitchFamily="18" charset="0"/>
                  </a:rPr>
                  <a:t>Say ‘y’ represents the data observations in a data set</a:t>
                </a:r>
              </a:p>
              <a:p>
                <a:r>
                  <a:rPr lang="en-US" dirty="0"/>
                  <a:t>Then MLE of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charset="0"/>
                          </a:rPr>
                          <m:t>𝜃</m:t>
                        </m:r>
                      </m:e>
                    </m:acc>
                    <m:r>
                      <a:rPr lang="en-US" i="1">
                        <a:latin typeface="Cambria Math" charset="0"/>
                      </a:rPr>
                      <m:t>=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charset="0"/>
                          </a:rPr>
                          <m:t>arg</m:t>
                        </m:r>
                      </m:fName>
                      <m:e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charset="0"/>
                              </a:rPr>
                              <m:t>max</m:t>
                            </m:r>
                          </m:fName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𝑝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𝑦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∣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𝜃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)</m:t>
                            </m:r>
                          </m:e>
                        </m:func>
                      </m:e>
                    </m:func>
                  </m:oMath>
                </a14:m>
                <a:endParaRPr lang="en-US" dirty="0"/>
              </a:p>
              <a:p>
                <a:r>
                  <a:rPr lang="en-US" dirty="0"/>
                  <a:t>The MLE is maximized when the probability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𝑝</m:t>
                    </m:r>
                    <m:r>
                      <a:rPr lang="en-US" i="1">
                        <a:latin typeface="Cambria Math" charset="0"/>
                      </a:rPr>
                      <m:t>(</m:t>
                    </m:r>
                    <m:r>
                      <a:rPr lang="en-US" i="1">
                        <a:latin typeface="Cambria Math" charset="0"/>
                      </a:rPr>
                      <m:t>𝑦</m:t>
                    </m:r>
                    <m:r>
                      <a:rPr lang="en-US" i="1">
                        <a:latin typeface="Cambria Math" charset="0"/>
                      </a:rPr>
                      <m:t>∣</m:t>
                    </m:r>
                    <m:r>
                      <a:rPr lang="en-US" i="1">
                        <a:latin typeface="Cambria Math" charset="0"/>
                      </a:rPr>
                      <m:t>𝜃</m:t>
                    </m:r>
                    <m:r>
                      <a:rPr lang="en-US" i="1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is maximized</a:t>
                </a:r>
              </a:p>
              <a:p>
                <a:r>
                  <a:rPr lang="en-US" dirty="0"/>
                  <a:t>The </a:t>
                </a:r>
                <a:r>
                  <a:rPr lang="en-US" dirty="0" err="1"/>
                  <a:t>arg</a:t>
                </a:r>
                <a:r>
                  <a:rPr lang="en-US" dirty="0"/>
                  <a:t> max function picks the maximum probability</a:t>
                </a:r>
              </a:p>
              <a:p>
                <a:r>
                  <a:rPr lang="en-US" dirty="0"/>
                  <a:t>In the case of a Gaussian distribution, we are essentially using probability to find the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μ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 that provides the best fit to the data.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09AA9CC-3996-433E-BFEC-A7124E01183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26273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D3C344-C3CA-4368-837D-7178592CCE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/>
              <a:t>A high-level description of MLE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C5D7802-5E36-4C86-900C-2B7BE408011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5095461" cy="4351338"/>
              </a:xfrm>
            </p:spPr>
            <p:txBody>
              <a:bodyPr>
                <a:normAutofit/>
              </a:bodyPr>
              <a:lstStyle/>
              <a:p>
                <a:r>
                  <a:rPr lang="en-US" sz="2000" dirty="0"/>
                  <a:t>Given a data set that follows some probability distribution …</a:t>
                </a:r>
              </a:p>
              <a:p>
                <a:r>
                  <a:rPr lang="en-US" sz="2000" dirty="0"/>
                  <a:t>We will use the Gaussian Normal distribution in this example but MLE can apply to any distribution</a:t>
                </a:r>
              </a:p>
              <a:p>
                <a:r>
                  <a:rPr lang="en-US" sz="2000" dirty="0"/>
                  <a:t>Say we plot the data histogram and it looks Gaussian – like the data at the top right</a:t>
                </a:r>
              </a:p>
              <a:p>
                <a:r>
                  <a:rPr lang="en-US" sz="2000" dirty="0"/>
                  <a:t>MLE is the process of using probability to find the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μ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2000" dirty="0"/>
                  <a:t> that best fits the data (for a normal distribution)</a:t>
                </a:r>
              </a:p>
              <a:p>
                <a:r>
                  <a:rPr lang="en-US" sz="2000" dirty="0"/>
                  <a:t>Essentially, MLE is the process of finding the general distribution (like on bottom right) that best fits the data at the top right.</a:t>
                </a:r>
              </a:p>
              <a:p>
                <a:pPr marL="0" indent="0">
                  <a:buNone/>
                </a:pPr>
                <a:endParaRPr lang="en-US" sz="2000" dirty="0"/>
              </a:p>
              <a:p>
                <a:pPr lvl="1"/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C5D7802-5E36-4C86-900C-2B7BE408011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5095461" cy="4351338"/>
              </a:xfrm>
              <a:blipFill>
                <a:blip r:embed="rId2"/>
                <a:stretch>
                  <a:fillRect l="-957" t="-1401" r="-17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A219D06A-C9E8-489B-A9CE-E62D5C3C1D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1105" y="1454254"/>
            <a:ext cx="3749826" cy="249344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4E88D65-30A5-492F-ADA8-CEA5BAFBFAE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206"/>
          <a:stretch/>
        </p:blipFill>
        <p:spPr>
          <a:xfrm>
            <a:off x="6401993" y="4157025"/>
            <a:ext cx="3698938" cy="2493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0317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10ADF0-1C29-4517-B0B0-B8238595CE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Derivation of Least Squares Using MLE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A14865-69D4-4070-9725-E4C0713C38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ISLR textbook says: “In the linear regression setting, the least squares approach is in fact a special case of maximum likelihood” (page 133).</a:t>
            </a:r>
          </a:p>
          <a:p>
            <a:r>
              <a:rPr lang="en-US" dirty="0"/>
              <a:t>The following slides show how to use MLE to derive the least squares equation.</a:t>
            </a:r>
          </a:p>
          <a:p>
            <a:r>
              <a:rPr lang="en-US" dirty="0"/>
              <a:t>Uses information from the following stack exchange URL:  </a:t>
            </a:r>
            <a:r>
              <a:rPr lang="en-US" sz="2000" i="1" dirty="0">
                <a:hlinkClick r:id="rId2"/>
              </a:rPr>
              <a:t>https://stats.stackexchange.com/questions/253345/relationship-between-mle-and-least-squares-in-case-of-linear-regression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4708505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51B4AA-EB53-4F77-BC95-5F5DD20DB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Likelihood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805F205-7DF5-421C-92DE-34EDE8FF89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Likelihood of the distribution parameter theta given observed data x is equal to the observed data x when x was calculated using the distribution parameter theta.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dirty="0"/>
                  <a:t> is a probability density function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/>
                  <a:t> is a likelihood function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805F205-7DF5-421C-92DE-34EDE8FF89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5516121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657C9-52BE-4EF4-B79E-41CB1E1CA8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Derivation of Least Squares Using MLE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5D85E41-850B-4CF0-9EF2-85CA9562C42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320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Y</m:t>
                    </m:r>
                    <m:r>
                      <m:rPr>
                        <m:nor/>
                      </m:rPr>
                      <a:rPr lang="en-US" sz="3200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sz="3200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X</m:t>
                    </m:r>
                    <m:r>
                      <m:rPr>
                        <m:nor/>
                      </m:rPr>
                      <a:rPr lang="en-US" sz="3200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32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β</m:t>
                    </m:r>
                    <m:r>
                      <m:rPr>
                        <m:nor/>
                      </m:rPr>
                      <a:rPr lang="en-US" sz="320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+ </m:t>
                    </m:r>
                    <m:r>
                      <m:rPr>
                        <m:sty m:val="p"/>
                      </m:rPr>
                      <a:rPr lang="en-US" sz="32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ϵ</m:t>
                    </m:r>
                  </m:oMath>
                </a14:m>
                <a:r>
                  <a:rPr lang="en-US" altLang="en-US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altLang="en-US" sz="3200" dirty="0"/>
                  <a:t>where </a:t>
                </a:r>
                <a14:m>
                  <m:oMath xmlns:m="http://schemas.openxmlformats.org/officeDocument/2006/math">
                    <m:r>
                      <a:rPr lang="en-US" altLang="en-US" sz="3200" b="0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altLang="en-US" sz="3200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altLang="en-US" sz="32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en-US" sz="3200" b="0" i="1" smtClean="0">
                        <a:latin typeface="Cambria Math" panose="02040503050406030204" pitchFamily="18" charset="0"/>
                      </a:rPr>
                      <m:t>(0,</m:t>
                    </m:r>
                    <m:sSup>
                      <m:sSupPr>
                        <m:ctrlPr>
                          <a:rPr lang="en-US" altLang="en-US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32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altLang="en-US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en-US" sz="3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en-US" sz="3200" dirty="0">
                    <a:latin typeface="Arial" panose="020B0604020202020204" pitchFamily="34" charset="0"/>
                  </a:rPr>
                  <a:t> (zero mean and homoscedastic or constant variance)</a:t>
                </a:r>
              </a:p>
              <a:p>
                <a14:m>
                  <m:oMath xmlns:m="http://schemas.openxmlformats.org/officeDocument/2006/math">
                    <m:r>
                      <a:rPr lang="en-US" altLang="en-US" sz="3200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altLang="en-US" sz="3200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alt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alt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r>
                      <a:rPr lang="en-US" alt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𝑛𝑥𝑝</m:t>
                        </m:r>
                      </m:sup>
                    </m:sSup>
                    <m:r>
                      <a:rPr lang="en-US" alt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𝑎𝑛𝑑</m:t>
                    </m:r>
                    <m:r>
                      <a:rPr lang="en-US" alt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alt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p>
                    </m:sSup>
                  </m:oMath>
                </a14:m>
                <a:endParaRPr lang="en-US" altLang="en-US" sz="3200" b="0" dirty="0">
                  <a:latin typeface="Arial" panose="020B0604020202020204" pitchFamily="34" charset="0"/>
                  <a:ea typeface="Cambria Math" panose="02040503050406030204" pitchFamily="18" charset="0"/>
                </a:endParaRPr>
              </a:p>
              <a:p>
                <a:r>
                  <a:rPr lang="en-US" altLang="en-US" sz="3200" dirty="0">
                    <a:ea typeface="Cambria Math" panose="02040503050406030204" pitchFamily="18" charset="0"/>
                  </a:rPr>
                  <a:t>Note that the model error (residual) is </a:t>
                </a:r>
                <a14:m>
                  <m:oMath xmlns:m="http://schemas.openxmlformats.org/officeDocument/2006/math">
                    <m:r>
                      <a:rPr lang="en-US" altLang="en-US" sz="32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𝝐</m:t>
                    </m:r>
                    <m:r>
                      <a:rPr lang="en-US" altLang="en-US" sz="32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en-US" sz="32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𝒀</m:t>
                    </m:r>
                    <m:r>
                      <a:rPr lang="en-US" altLang="en-US" sz="32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altLang="en-US" sz="32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𝑿</m:t>
                    </m:r>
                    <m:r>
                      <a:rPr lang="en-US" altLang="en-US" sz="32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</m:oMath>
                </a14:m>
                <a:endParaRPr lang="en-US" altLang="en-US" sz="3200" b="1" dirty="0">
                  <a:ea typeface="Cambria Math" panose="02040503050406030204" pitchFamily="18" charset="0"/>
                </a:endParaRPr>
              </a:p>
              <a:p>
                <a:r>
                  <a:rPr lang="en-US" altLang="en-US" sz="3200" b="0" dirty="0">
                    <a:ea typeface="Cambria Math" panose="02040503050406030204" pitchFamily="18" charset="0"/>
                  </a:rPr>
                  <a:t>The goal is to find a vector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p>
                        <m:r>
                          <a:rPr lang="en-US" alt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altLang="en-US" sz="3200" b="0" dirty="0">
                    <a:ea typeface="Cambria Math" panose="02040503050406030204" pitchFamily="18" charset="0"/>
                  </a:rPr>
                  <a:t> that minimizes the L2 norm of the reducible error </a:t>
                </a:r>
                <a14:m>
                  <m:oMath xmlns:m="http://schemas.openxmlformats.org/officeDocument/2006/math">
                    <m:r>
                      <a:rPr lang="en-US" alt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altLang="en-US" sz="3200" b="0" dirty="0">
                    <a:ea typeface="Cambria Math" panose="02040503050406030204" pitchFamily="18" charset="0"/>
                  </a:rPr>
                  <a:t>.</a:t>
                </a:r>
              </a:p>
              <a:p>
                <a:r>
                  <a:rPr lang="en-US" altLang="en-US" sz="3200" b="1" dirty="0">
                    <a:ea typeface="Cambria Math" panose="02040503050406030204" pitchFamily="18" charset="0"/>
                  </a:rPr>
                  <a:t>Note: In this context, </a:t>
                </a:r>
                <a14:m>
                  <m:oMath xmlns:m="http://schemas.openxmlformats.org/officeDocument/2006/math">
                    <m:r>
                      <a:rPr lang="en-US" altLang="en-US" sz="3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𝝐</m:t>
                    </m:r>
                  </m:oMath>
                </a14:m>
                <a:r>
                  <a:rPr lang="en-US" altLang="en-US" sz="3200" b="1" dirty="0">
                    <a:ea typeface="Cambria Math" panose="02040503050406030204" pitchFamily="18" charset="0"/>
                  </a:rPr>
                  <a:t> is the reducible error!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</m:acc>
                    <m:r>
                      <a:rPr lang="en-US" alt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en-US" sz="26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argmin</m:t>
                        </m:r>
                      </m:e>
                      <m:sub>
                        <m:r>
                          <a:rPr lang="en-US" alt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sub>
                    </m:sSub>
                    <m:d>
                      <m:dPr>
                        <m:begChr m:val="|"/>
                        <m:endChr m:val="|"/>
                        <m:ctrlPr>
                          <a:rPr lang="en-US" alt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altLang="en-US" sz="2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en-US" sz="2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𝜀</m:t>
                            </m:r>
                          </m:e>
                        </m:d>
                      </m:e>
                    </m:d>
                    <m:r>
                      <a:rPr lang="en-US" alt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𝑎𝑟𝑔𝑚𝑖𝑛</m:t>
                        </m:r>
                      </m:e>
                      <m:sub>
                        <m:r>
                          <a:rPr lang="en-US" alt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sub>
                    </m:sSub>
                    <m:d>
                      <m:dPr>
                        <m:begChr m:val="|"/>
                        <m:endChr m:val="|"/>
                        <m:ctrlPr>
                          <a:rPr lang="en-US" alt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altLang="en-US" sz="2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en-US" sz="2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𝑌</m:t>
                            </m:r>
                            <m:r>
                              <a:rPr lang="en-US" altLang="en-US" sz="2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en-US" sz="2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altLang="en-US" sz="2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</m:d>
                      </m:e>
                    </m:d>
                    <m:r>
                      <a:rPr lang="en-US" alt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𝑎𝑟𝑔𝑚𝑖𝑛</m:t>
                        </m:r>
                      </m:e>
                      <m:sub>
                        <m:r>
                          <a:rPr lang="en-US" alt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sub>
                    </m:sSub>
                    <m:nary>
                      <m:naryPr>
                        <m:chr m:val="∑"/>
                        <m:ctrlPr>
                          <a:rPr lang="en-US" alt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alt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n-US" alt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US" alt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altLang="en-US" sz="3200" b="0" dirty="0">
                  <a:latin typeface="Arial" panose="020B0604020202020204" pitchFamily="34" charset="0"/>
                  <a:ea typeface="Cambria Math" panose="02040503050406030204" pitchFamily="18" charset="0"/>
                </a:endParaRPr>
              </a:p>
              <a:p>
                <a:endParaRPr lang="en-US" altLang="en-US" sz="3200" b="0" dirty="0">
                  <a:latin typeface="Arial" panose="020B0604020202020204" pitchFamily="34" charset="0"/>
                </a:endParaRPr>
              </a:p>
              <a:p>
                <a:endParaRPr lang="en-US" altLang="en-US" sz="3200" dirty="0">
                  <a:latin typeface="Arial" panose="020B0604020202020204" pitchFamily="34" charset="0"/>
                </a:endParaRPr>
              </a:p>
              <a:p>
                <a:endParaRPr lang="en-US" altLang="en-US" sz="3200" dirty="0">
                  <a:latin typeface="Arial" panose="020B0604020202020204" pitchFamily="34" charset="0"/>
                </a:endParaRPr>
              </a:p>
              <a:p>
                <a:endParaRPr lang="en-US" altLang="en-US" sz="5400" dirty="0">
                  <a:latin typeface="Arial" panose="020B0604020202020204" pitchFamily="34" charset="0"/>
                </a:endParaRPr>
              </a:p>
              <a:p>
                <a:endParaRPr lang="en-US" b="0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5D85E41-850B-4CF0-9EF2-85CA9562C42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33" t="-3221" r="-19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6406371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7FC636-2209-4DE6-8864-6D559AB26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L2 Norm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1657363-DB7D-49C5-9D52-E1D5B320209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L</a:t>
                </a:r>
                <a:r>
                  <a:rPr lang="en-US" baseline="30000" dirty="0"/>
                  <a:t>2</a:t>
                </a:r>
                <a:r>
                  <a:rPr lang="en-US" dirty="0"/>
                  <a:t> Norm calculates the shortest distance between the origin and the point of interest </a:t>
                </a:r>
              </a:p>
              <a:p>
                <a:r>
                  <a:rPr lang="en-US" dirty="0"/>
                  <a:t>Also known as the “Euclidian” Norm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∥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m:rPr>
                            <m:nor/>
                          </m:rPr>
                          <a:rPr lang="en-US" dirty="0"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=5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1657363-DB7D-49C5-9D52-E1D5B320209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BC85EC7C-8E7C-4E01-BF7A-EE7C515277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0237" y="3201194"/>
            <a:ext cx="3095625" cy="22479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AC53873-1FC3-4709-9439-910194190F59}"/>
              </a:ext>
            </a:extLst>
          </p:cNvPr>
          <p:cNvSpPr txBox="1"/>
          <p:nvPr/>
        </p:nvSpPr>
        <p:spPr>
          <a:xfrm>
            <a:off x="7319682" y="3850341"/>
            <a:ext cx="2689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9200786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Statistical Learning?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From ISLR:</a:t>
            </a:r>
          </a:p>
          <a:p>
            <a:pPr lvl="1"/>
            <a:r>
              <a:rPr lang="en-US" dirty="0"/>
              <a:t>“</a:t>
            </a:r>
            <a:r>
              <a:rPr lang="en-US" i="1" dirty="0"/>
              <a:t>Statistical learning</a:t>
            </a:r>
            <a:r>
              <a:rPr lang="en-US" dirty="0"/>
              <a:t> refers to a vast set of tools for </a:t>
            </a:r>
            <a:r>
              <a:rPr lang="en-US" i="1" dirty="0"/>
              <a:t>understanding data</a:t>
            </a:r>
            <a:r>
              <a:rPr lang="en-US" dirty="0"/>
              <a:t>. These tools can be classified as </a:t>
            </a:r>
            <a:r>
              <a:rPr lang="en-US" b="1" i="1" dirty="0"/>
              <a:t>supervised</a:t>
            </a:r>
            <a:r>
              <a:rPr lang="en-US" dirty="0"/>
              <a:t> or </a:t>
            </a:r>
            <a:r>
              <a:rPr lang="en-US" b="1" i="1" dirty="0"/>
              <a:t>unsupervised</a:t>
            </a:r>
            <a:r>
              <a:rPr lang="en-US" dirty="0"/>
              <a:t>.” </a:t>
            </a:r>
          </a:p>
          <a:p>
            <a:pPr lvl="1"/>
            <a:r>
              <a:rPr lang="en-US" dirty="0"/>
              <a:t>Statistical learning refers to a set of tools for modeling and understanding complex datasets.</a:t>
            </a:r>
          </a:p>
          <a:p>
            <a:pPr lvl="1"/>
            <a:r>
              <a:rPr lang="en-US" dirty="0"/>
              <a:t>Statistical learning refers to a set of approaches </a:t>
            </a:r>
            <a:r>
              <a:rPr lang="en-US"/>
              <a:t>for estimating f.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174551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0A1C0F-C6F5-4AAC-9018-9188D7D7C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Zero Mean / Constant Variance Assumptions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082A2AB-9154-4EF2-814C-72BA9B0BA26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026566" cy="4351338"/>
              </a:xfrm>
            </p:spPr>
            <p:txBody>
              <a:bodyPr>
                <a:normAutofit fontScale="92500" lnSpcReduction="10000"/>
              </a:bodyPr>
              <a:lstStyle/>
              <a:p>
                <a14:m>
                  <m:oMath xmlns:m="http://schemas.openxmlformats.org/officeDocument/2006/math">
                    <m:r>
                      <a:rPr lang="en-US" altLang="en-US" sz="2800" b="0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altLang="en-US" sz="2800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altLang="en-US" sz="28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en-US" sz="2800" b="0" i="1" smtClean="0">
                        <a:latin typeface="Cambria Math" panose="02040503050406030204" pitchFamily="18" charset="0"/>
                      </a:rPr>
                      <m:t>(0,</m:t>
                    </m:r>
                    <m:sSup>
                      <m:sSupPr>
                        <m:ctrlPr>
                          <a:rPr lang="en-US" alt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28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altLang="en-US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en-US" sz="2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If errors are symmetric around the regression line  we will get zero mean.</a:t>
                </a:r>
              </a:p>
              <a:p>
                <a:r>
                  <a:rPr lang="en-US" dirty="0"/>
                  <a:t>In the plot to the right, the scatter of the residual errors from the regression line is mostly constant (not perfect). </a:t>
                </a:r>
              </a:p>
              <a:p>
                <a:r>
                  <a:rPr lang="en-US" dirty="0"/>
                  <a:t>Scatter Example: Scatter in the 20 – 25, 25 – 30, and 30 – 35 is pretty constant.  Scatter decreases in the 35 to 40 range.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082A2AB-9154-4EF2-814C-72BA9B0BA26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026566" cy="4351338"/>
              </a:xfrm>
              <a:blipFill>
                <a:blip r:embed="rId2"/>
                <a:stretch>
                  <a:fillRect l="-1942" r="-3277" b="-30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DF71ECD-3FF0-4BEF-864E-9C38C64BD313}"/>
              </a:ext>
            </a:extLst>
          </p:cNvPr>
          <p:cNvCxnSpPr/>
          <p:nvPr/>
        </p:nvCxnSpPr>
        <p:spPr>
          <a:xfrm>
            <a:off x="6400639" y="5277634"/>
            <a:ext cx="11744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7">
            <a:extLst>
              <a:ext uri="{FF2B5EF4-FFF2-40B4-BE49-F238E27FC236}">
                <a16:creationId xmlns:a16="http://schemas.microsoft.com/office/drawing/2014/main" id="{1A82FAA6-8157-4342-AB5C-C11D359F8F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7235" y="2526045"/>
            <a:ext cx="4114800" cy="2886075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AE24268-AD8A-426C-9ED4-80FCB6A210C4}"/>
              </a:ext>
            </a:extLst>
          </p:cNvPr>
          <p:cNvCxnSpPr>
            <a:cxnSpLocks/>
          </p:cNvCxnSpPr>
          <p:nvPr/>
        </p:nvCxnSpPr>
        <p:spPr>
          <a:xfrm flipV="1">
            <a:off x="6459362" y="2526045"/>
            <a:ext cx="3764500" cy="2751589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E4AB963-887F-4500-BF8D-D8D03C203117}"/>
              </a:ext>
            </a:extLst>
          </p:cNvPr>
          <p:cNvCxnSpPr>
            <a:cxnSpLocks/>
          </p:cNvCxnSpPr>
          <p:nvPr/>
        </p:nvCxnSpPr>
        <p:spPr>
          <a:xfrm flipV="1">
            <a:off x="8154898" y="3087854"/>
            <a:ext cx="0" cy="93956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39286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D79CC-E0D7-42D7-83A0-8A0109C737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Derivation of Least Squares Using MLE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272516-8E2E-4528-97F1-5ED0F08F16E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2002971"/>
                <a:ext cx="10515600" cy="4173991"/>
              </a:xfrm>
            </p:spPr>
            <p:txBody>
              <a:bodyPr>
                <a:normAutofit fontScale="55000" lnSpcReduction="20000"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en-US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en-US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</m:acc>
                    <m:r>
                      <a:rPr lang="en-US" altLang="en-US" sz="4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en-US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en-US" sz="4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argmin</m:t>
                        </m:r>
                      </m:e>
                      <m:sub>
                        <m:r>
                          <a:rPr lang="en-US" altLang="en-US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sub>
                    </m:sSub>
                    <m:d>
                      <m:dPr>
                        <m:begChr m:val="|"/>
                        <m:endChr m:val="|"/>
                        <m:ctrlPr>
                          <a:rPr lang="en-US" altLang="en-US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altLang="en-US" sz="4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en-US" sz="4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𝜀</m:t>
                            </m:r>
                          </m:e>
                        </m:d>
                      </m:e>
                    </m:d>
                    <m:r>
                      <a:rPr lang="en-US" altLang="en-US" sz="4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en-US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𝑎𝑟𝑔𝑚𝑖𝑛</m:t>
                        </m:r>
                      </m:e>
                      <m:sub>
                        <m:r>
                          <a:rPr lang="en-US" altLang="en-US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sub>
                    </m:sSub>
                    <m:d>
                      <m:dPr>
                        <m:begChr m:val="|"/>
                        <m:endChr m:val="|"/>
                        <m:ctrlPr>
                          <a:rPr lang="en-US" altLang="en-US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altLang="en-US" sz="4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en-US" sz="4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𝑌</m:t>
                            </m:r>
                            <m:r>
                              <a:rPr lang="en-US" altLang="en-US" sz="4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en-US" sz="4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altLang="en-US" sz="4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</m:d>
                      </m:e>
                    </m:d>
                    <m:r>
                      <a:rPr lang="en-US" altLang="en-US" sz="4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en-US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𝑎𝑟𝑔𝑚𝑖𝑛</m:t>
                        </m:r>
                      </m:e>
                      <m:sub>
                        <m:r>
                          <a:rPr lang="en-US" altLang="en-US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sub>
                    </m:sSub>
                    <m:nary>
                      <m:naryPr>
                        <m:chr m:val="∑"/>
                        <m:ctrlPr>
                          <a:rPr lang="en-US" altLang="en-US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en-US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altLang="en-US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en-US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n-US" altLang="en-US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en-US" sz="4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4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en-US" sz="4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en-US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en-US" sz="4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4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en-US" sz="4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en-US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US" altLang="en-US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sz="3800" dirty="0"/>
              </a:p>
              <a:p>
                <a:r>
                  <a:rPr lang="en-US" sz="3800" dirty="0"/>
                  <a:t>Using the model derived previously (and shown above), we can derive the likelihood of the data given the parameter </a:t>
                </a:r>
                <a14:m>
                  <m:oMath xmlns:m="http://schemas.openxmlformats.org/officeDocument/2006/math">
                    <m:r>
                      <a:rPr lang="en-US" sz="3800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3800" dirty="0"/>
                  <a:t> using the multiplication rule for independent probabilities.  </a:t>
                </a:r>
              </a:p>
              <a:p>
                <a:r>
                  <a:rPr lang="en-US" sz="4400" dirty="0"/>
                  <a:t>Remember: </a:t>
                </a:r>
                <a14:m>
                  <m:oMath xmlns:m="http://schemas.openxmlformats.org/officeDocument/2006/math">
                    <m:r>
                      <a:rPr lang="en-US" sz="4400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sz="4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e>
                        <m:r>
                          <a:rPr lang="en-US" sz="4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4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44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4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e>
                        <m:r>
                          <a:rPr lang="en-US" sz="4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sz="4400" dirty="0"/>
                  <a:t> and we are modeling </a:t>
                </a: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e>
                        <m:r>
                          <a:rPr lang="en-US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sz="4000" dirty="0"/>
                  <a:t>  here to get the likelihood</a:t>
                </a:r>
                <a:endParaRPr lang="en-US" sz="3800" dirty="0"/>
              </a:p>
              <a:p>
                <a:r>
                  <a:rPr lang="en-US" sz="3800" dirty="0"/>
                  <a:t>Assuming independent observations, the joint probability distribution can be represented as the multiplication of the conditional probability for observing each data observation given the assumed distribution (Gaussian in this example). 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sz="3800" dirty="0"/>
                  <a:t>Where </a:t>
                </a:r>
                <a14:m>
                  <m:oMath xmlns:m="http://schemas.openxmlformats.org/officeDocument/2006/math">
                    <m:r>
                      <a:rPr lang="en-US" sz="38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38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3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3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3800" b="0" i="1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3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38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800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sz="3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800" dirty="0"/>
                  <a:t> is the pdf of the normal distribution with 0 mean and variance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8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3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3800" dirty="0"/>
                  <a:t> </a:t>
                </a:r>
              </a:p>
              <a:p>
                <a:r>
                  <a:rPr lang="en-US" sz="3800" dirty="0" err="1"/>
                  <a:t>y</a:t>
                </a:r>
                <a:r>
                  <a:rPr lang="en-US" sz="3800" baseline="-25000" dirty="0" err="1"/>
                  <a:t>i</a:t>
                </a:r>
                <a:r>
                  <a:rPr lang="en-US" sz="3800" dirty="0"/>
                  <a:t> = an individual outcome, x</a:t>
                </a:r>
                <a:r>
                  <a:rPr lang="en-US" sz="3800" baseline="-25000" dirty="0"/>
                  <a:t>i </a:t>
                </a:r>
                <a:r>
                  <a:rPr lang="en-US" sz="3800" dirty="0"/>
                  <a:t>= an individual observation, </a:t>
                </a:r>
                <a:r>
                  <a:rPr lang="el-GR" sz="3800" dirty="0"/>
                  <a:t>β</a:t>
                </a:r>
                <a:r>
                  <a:rPr lang="en-US" sz="3800" dirty="0"/>
                  <a:t> = a regression coefficient.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272516-8E2E-4528-97F1-5ED0F08F16E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002971"/>
                <a:ext cx="10515600" cy="4173991"/>
              </a:xfrm>
              <a:blipFill>
                <a:blip r:embed="rId3"/>
                <a:stretch>
                  <a:fillRect l="-812" t="-13158" r="-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8926137-D85E-40B4-8281-271EC95E2D7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5763" y="4603610"/>
            <a:ext cx="5400319" cy="481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38961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01D70A-86AE-4D30-ABF9-D5A89B285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Derivation of Least Squares Using MLE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50FDAD2-EC90-4D6A-BCAB-846042CDD9A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976845"/>
                <a:ext cx="10515600" cy="4200117"/>
              </a:xfrm>
            </p:spPr>
            <p:txBody>
              <a:bodyPr/>
              <a:lstStyle/>
              <a:p>
                <a:r>
                  <a:rPr lang="en-US" dirty="0"/>
                  <a:t>Now plug the error equation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dirty="0"/>
                  <a:t>into the Gaussian equation.</a:t>
                </a:r>
              </a:p>
              <a:p>
                <a:r>
                  <a:rPr lang="en-US" dirty="0"/>
                  <a:t>And plug the Gaussian equation into the likelihood equation:</a:t>
                </a:r>
                <a:endParaRPr lang="en-US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50FDAD2-EC90-4D6A-BCAB-846042CDD9A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976845"/>
                <a:ext cx="10515600" cy="4200117"/>
              </a:xfrm>
              <a:blipFill>
                <a:blip r:embed="rId3"/>
                <a:stretch>
                  <a:fillRect l="-1043" t="-2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2450E1E9-45CE-431A-9C92-A3A565173E3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8394" y="3071224"/>
            <a:ext cx="8735211" cy="1091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83728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C93A4-062C-4855-9085-D1A653ABFE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Derivation of Least Squares Using MLE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24B15D-2656-4237-85B5-EECA526E0C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933676"/>
          </a:xfrm>
        </p:spPr>
        <p:txBody>
          <a:bodyPr>
            <a:normAutofit/>
          </a:bodyPr>
          <a:lstStyle/>
          <a:p>
            <a:r>
              <a:rPr lang="en-US" dirty="0"/>
              <a:t>When dealing with likelihoods, it’s generally easier to take the log because products become sums and exponentials go away. 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C6B31A-0C81-4022-9FCB-DE6DAC6F8C2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991" y="2703353"/>
            <a:ext cx="8735211" cy="109147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3BB2632-4E98-4D8E-ADE0-F9559D25B9A5}"/>
              </a:ext>
            </a:extLst>
          </p:cNvPr>
          <p:cNvSpPr txBox="1"/>
          <p:nvPr/>
        </p:nvSpPr>
        <p:spPr>
          <a:xfrm>
            <a:off x="838200" y="3976450"/>
            <a:ext cx="972479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Applying the log transform to the equation on the previous slide (shown above) yields the equation below: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56A5279-DFB3-4298-9385-9414A1254EBB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5149007"/>
            <a:ext cx="9303760" cy="796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87014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2C8FE9-C39E-487A-A25D-A1AB824CE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Derivation of Least Squares Using MLE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8AFA30-A05C-4B50-8A0F-A3B314FC670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2699657"/>
                <a:ext cx="10515600" cy="1410789"/>
              </a:xfrm>
            </p:spPr>
            <p:txBody>
              <a:bodyPr/>
              <a:lstStyle/>
              <a:p>
                <a:r>
                  <a:rPr lang="en-US" dirty="0"/>
                  <a:t>Since we want the maximum likelihood estimate, we want to find the maximum of the equation above with respect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/>
                  <a:t>.  The first term doesn’t impact the estimate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/>
                  <a:t> so we can ignore it.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8AFA30-A05C-4B50-8A0F-A3B314FC670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699657"/>
                <a:ext cx="10515600" cy="1410789"/>
              </a:xfrm>
              <a:blipFill>
                <a:blip r:embed="rId4"/>
                <a:stretch>
                  <a:fillRect l="-1043" t="-7359" r="-638" b="-8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79273B46-109C-4DDA-B01A-A3EB1E71F59C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530" y="4110446"/>
            <a:ext cx="8376640" cy="122210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0E9F446-12E2-40F5-8A75-A68E7D551ADC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970" y="1558516"/>
            <a:ext cx="9303760" cy="79664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A8EEC33-FE04-45EE-AB2B-E3B34F6CA73E}"/>
                  </a:ext>
                </a:extLst>
              </p:cNvPr>
              <p:cNvSpPr txBox="1"/>
              <p:nvPr/>
            </p:nvSpPr>
            <p:spPr>
              <a:xfrm>
                <a:off x="716038" y="5379962"/>
                <a:ext cx="10909905" cy="7422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4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l-GR" sz="4000" i="1" smtClean="0">
                              <a:latin typeface="Cambria Math" panose="02040503050406030204" pitchFamily="18" charset="0"/>
                            </a:rPr>
                            <m:t>β</m:t>
                          </m:r>
                        </m:e>
                      </m:acc>
                      <m:r>
                        <a:rPr lang="en-US" sz="4000" b="0" i="1" baseline="-25000" smtClean="0">
                          <a:latin typeface="Cambria Math" panose="02040503050406030204" pitchFamily="18" charset="0"/>
                        </a:rPr>
                        <m:t>𝑀𝐿𝐸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𝑀𝑎𝑥𝑖𝑚𝑢𝑚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𝑀𝐿𝐸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𝑤𝑖𝑡h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𝑟𝑒𝑠𝑝𝑒𝑐𝑡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l-GR" sz="4000" b="0" i="1" smtClean="0">
                          <a:latin typeface="Cambria Math" panose="02040503050406030204" pitchFamily="18" charset="0"/>
                        </a:rPr>
                        <m:t>β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A8EEC33-FE04-45EE-AB2B-E3B34F6CA7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038" y="5379962"/>
                <a:ext cx="10909905" cy="7422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2299471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934F2-94C6-4F73-9825-47D6CB2B0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Derivation of Least Squares Using MLE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D4AC9B-A796-4637-9A04-4ACCBFA8E02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2899953"/>
                <a:ext cx="10515600" cy="1445623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Note that the denominator is a constant with respect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/>
                  <a:t> so we can ignore it.  Finding the maximum of a negative is like finding the minimum of  a negative without the negative: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D4AC9B-A796-4637-9A04-4ACCBFA8E02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899953"/>
                <a:ext cx="10515600" cy="1445623"/>
              </a:xfrm>
              <a:blipFill>
                <a:blip r:embed="rId4"/>
                <a:stretch>
                  <a:fillRect l="-1043" t="-71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18D64BCC-88D6-46E8-9D79-6980CD63626F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8485" y="1564368"/>
            <a:ext cx="8376640" cy="122210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D48E41F-C3D1-4ADB-BA92-CCB1C3FFB8A0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8485" y="4614318"/>
            <a:ext cx="8768257" cy="1010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59399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489634-41FB-4714-9AC8-36D1209BF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Derivation of Least Squares Using MLE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D87EB5F-42D7-49AB-8050-A25F4E67907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Recall that for this to work, we had to make certain model assumptions: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dirty="0"/>
                  <a:t> is normally distributed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has 0 mean and constant variance (homoscedastic) </a:t>
                </a:r>
              </a:p>
              <a:p>
                <a:r>
                  <a:rPr lang="en-US" b="1" dirty="0"/>
                  <a:t>Under the above assumed conditions, when MLE is viewed as a function of only beta, the function which maximizes MLE is equivalent to the equation which minimizes residual errors.</a:t>
                </a:r>
              </a:p>
              <a:p>
                <a:r>
                  <a:rPr lang="en-US" dirty="0"/>
                  <a:t>We essentially plugged the equation for residual errors into MLE and ended up with the least squares equation</a:t>
                </a:r>
              </a:p>
              <a:p>
                <a:pPr lvl="1"/>
                <a:r>
                  <a:rPr lang="en-US" dirty="0"/>
                  <a:t>Started with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error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equation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lvl="1"/>
                <a:r>
                  <a:rPr lang="en-US" dirty="0"/>
                  <a:t>Plugged error equation into MLE process using Gaussian assumptions</a:t>
                </a:r>
              </a:p>
              <a:p>
                <a:pPr lvl="1"/>
                <a:r>
                  <a:rPr lang="en-US" dirty="0"/>
                  <a:t>MLE process found that the least squares equation maximized likelihood: </a:t>
                </a:r>
              </a:p>
              <a:p>
                <a:pPr lvl="2"/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dirty="0">
                            <a:ea typeface="Cambria Math" panose="02040503050406030204" pitchFamily="18" charset="0"/>
                          </a:rPr>
                          <m:t> 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D87EB5F-42D7-49AB-8050-A25F4E67907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 t="-2801" r="-16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0575480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3296F-8CB5-4B8C-84BC-1D01C7390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Derivation of Least Squares Using MLE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A0D58B4-91A0-44C0-8738-C1A8B65F663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1325563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Solving the MLE equation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/>
                  <a:t> and converting to matrix form (beyond the scope of this class) produces the equation that the computer uses to find the linear regression coefficients: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A0D58B4-91A0-44C0-8738-C1A8B65F663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1325563"/>
              </a:xfrm>
              <a:blipFill>
                <a:blip r:embed="rId3"/>
                <a:stretch>
                  <a:fillRect l="-1043" t="-7339" b="-68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63095FF1-457F-4F07-AA62-91299ADDDDF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1183" y="3223940"/>
            <a:ext cx="6874933" cy="88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26649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of MLE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71749"/>
            <a:ext cx="10515600" cy="4705214"/>
          </a:xfrm>
        </p:spPr>
        <p:txBody>
          <a:bodyPr/>
          <a:lstStyle/>
          <a:p>
            <a:r>
              <a:rPr lang="en-US" dirty="0"/>
              <a:t>MLE is used to find the probability distribution parameters that make the distribution best represent the data</a:t>
            </a:r>
          </a:p>
          <a:p>
            <a:r>
              <a:rPr lang="en-US" dirty="0"/>
              <a:t>If the distribution of the data is normal, we need to estimate the mean and standard deviation that makes the normal distribution best represent the data.</a:t>
            </a:r>
          </a:p>
          <a:p>
            <a:r>
              <a:rPr lang="en-US" dirty="0"/>
              <a:t>The math to estimate the best parameters can be quite messy but the results can be quite simple.</a:t>
            </a:r>
          </a:p>
          <a:p>
            <a:r>
              <a:rPr lang="en-US" dirty="0"/>
              <a:t>We typically do not do MLE calculations by hand; but rather, let the computer do the work for us.</a:t>
            </a:r>
          </a:p>
          <a:p>
            <a:r>
              <a:rPr lang="en-US" dirty="0"/>
              <a:t>MLE can be applied to any probability distribution.</a:t>
            </a:r>
          </a:p>
        </p:txBody>
      </p:sp>
    </p:spTree>
    <p:extLst>
      <p:ext uri="{BB962C8B-B14F-4D97-AF65-F5344CB8AC3E}">
        <p14:creationId xmlns:p14="http://schemas.microsoft.com/office/powerpoint/2010/main" val="20905152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0620EA-3ACA-4BA2-A0CA-EF85473D9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Tying It All Together:  Linear regression &amp; Least Squares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8EC144-DBAA-43A1-BE97-C284DFCD8B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1155700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Assume we have a data set which has a body mass index predictor(X) and a diabetes disease progression target (Y).</a:t>
            </a:r>
          </a:p>
          <a:p>
            <a:r>
              <a:rPr lang="en-US" dirty="0"/>
              <a:t>The goal is to find the line that is the best fit based on minimizing least squares.</a:t>
            </a:r>
          </a:p>
          <a:p>
            <a:endParaRPr lang="en-US" dirty="0"/>
          </a:p>
        </p:txBody>
      </p:sp>
      <p:pic>
        <p:nvPicPr>
          <p:cNvPr id="9" name="Content Placeholder 7">
            <a:extLst>
              <a:ext uri="{FF2B5EF4-FFF2-40B4-BE49-F238E27FC236}">
                <a16:creationId xmlns:a16="http://schemas.microsoft.com/office/drawing/2014/main" id="{46165B30-603F-40BA-8C94-354CF59983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0485" y="3387254"/>
            <a:ext cx="4114800" cy="2886075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7ACB1BF-AE5B-4883-B0F3-DE36A46C332C}"/>
              </a:ext>
            </a:extLst>
          </p:cNvPr>
          <p:cNvCxnSpPr>
            <a:cxnSpLocks/>
          </p:cNvCxnSpPr>
          <p:nvPr/>
        </p:nvCxnSpPr>
        <p:spPr>
          <a:xfrm flipV="1">
            <a:off x="3670485" y="3614057"/>
            <a:ext cx="4027892" cy="251572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6F91B41-29D8-45C0-8411-7BE2F051B5AA}"/>
              </a:ext>
            </a:extLst>
          </p:cNvPr>
          <p:cNvCxnSpPr>
            <a:cxnSpLocks/>
          </p:cNvCxnSpPr>
          <p:nvPr/>
        </p:nvCxnSpPr>
        <p:spPr>
          <a:xfrm flipV="1">
            <a:off x="3670485" y="5101366"/>
            <a:ext cx="3895107" cy="65500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DF58DC5-4733-4281-8424-8FC8D3D7BDED}"/>
              </a:ext>
            </a:extLst>
          </p:cNvPr>
          <p:cNvCxnSpPr>
            <a:cxnSpLocks/>
          </p:cNvCxnSpPr>
          <p:nvPr/>
        </p:nvCxnSpPr>
        <p:spPr>
          <a:xfrm flipV="1">
            <a:off x="4121747" y="3735977"/>
            <a:ext cx="1364653" cy="2393803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0697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BEEB20-5B15-8241-857C-C0EA26311F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CE0D98-206D-2A4B-92E2-66EA5FF630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12476" cy="3694642"/>
          </a:xfrm>
        </p:spPr>
        <p:txBody>
          <a:bodyPr>
            <a:normAutofit fontScale="92500"/>
          </a:bodyPr>
          <a:lstStyle/>
          <a:p>
            <a:r>
              <a:rPr lang="en-US" b="1" i="1" dirty="0"/>
              <a:t>Features: </a:t>
            </a:r>
            <a:r>
              <a:rPr lang="en-US" i="1" dirty="0"/>
              <a:t> </a:t>
            </a:r>
            <a:r>
              <a:rPr lang="en-US" dirty="0"/>
              <a:t>Input variables, predictors, or independent variables</a:t>
            </a:r>
          </a:p>
          <a:p>
            <a:pPr lvl="1"/>
            <a:r>
              <a:rPr lang="en-US" dirty="0"/>
              <a:t>In the data frame to the right:  Sepal length, sepal width, petal length, petal width.</a:t>
            </a:r>
          </a:p>
          <a:p>
            <a:r>
              <a:rPr lang="en-US" b="1" i="1" dirty="0"/>
              <a:t>Target</a:t>
            </a:r>
            <a:r>
              <a:rPr lang="en-US" dirty="0"/>
              <a:t>:  What we want to predict or associate with what we measure:  AKA outputs, response, dependent variable</a:t>
            </a:r>
          </a:p>
          <a:p>
            <a:pPr lvl="1"/>
            <a:r>
              <a:rPr lang="en-US" dirty="0"/>
              <a:t>In the data frame to the right:  target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0627AF-FCFA-4210-9C41-1F749391CA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4662" y="1682221"/>
            <a:ext cx="4885633" cy="3981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12780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Tying It All Together:  Linear regression &amp; Least Squares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789164"/>
                <a:ext cx="10515600" cy="1552534"/>
              </a:xfrm>
            </p:spPr>
            <p:txBody>
              <a:bodyPr>
                <a:normAutofit fontScale="25000" lnSpcReduction="20000"/>
              </a:bodyPr>
              <a:lstStyle/>
              <a:p>
                <a:r>
                  <a:rPr lang="en-US" sz="11200" b="0" i="0" dirty="0">
                    <a:latin typeface="Calibri" charset="0"/>
                    <a:ea typeface="Calibri" charset="0"/>
                    <a:cs typeface="Calibri" charset="0"/>
                  </a:rPr>
                  <a:t>The goal is to minimize summation of the squared error </a:t>
                </a:r>
                <a14:m>
                  <m:oMath xmlns:m="http://schemas.openxmlformats.org/officeDocument/2006/math">
                    <m:r>
                      <a:rPr lang="en-US" sz="11200" b="0" i="1" smtClean="0">
                        <a:latin typeface="Cambria Math" panose="02040503050406030204" pitchFamily="18" charset="0"/>
                        <a:ea typeface="Calibri" charset="0"/>
                        <a:cs typeface="Calibri" charset="0"/>
                      </a:rPr>
                      <m:t>𝜖</m:t>
                    </m:r>
                  </m:oMath>
                </a14:m>
                <a:r>
                  <a:rPr lang="en-US" sz="11200" b="0" i="0" dirty="0">
                    <a:latin typeface="Calibri" charset="0"/>
                    <a:ea typeface="Calibri" charset="0"/>
                    <a:cs typeface="Calibri" charset="0"/>
                  </a:rPr>
                  <a:t> across all data points.</a:t>
                </a:r>
              </a:p>
              <a:p>
                <a:r>
                  <a:rPr lang="en-US" sz="11200" dirty="0">
                    <a:latin typeface="Calibri" charset="0"/>
                    <a:ea typeface="Calibri" charset="0"/>
                    <a:cs typeface="Calibri" charset="0"/>
                  </a:rPr>
                  <a:t>The summation of the squared errors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1200" b="0" i="1" smtClean="0"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</m:ctrlPr>
                      </m:sSubSupPr>
                      <m:e>
                        <m:r>
                          <a:rPr lang="en-US" sz="11200" b="0" i="1" smtClean="0"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  <m:t>𝜖</m:t>
                        </m:r>
                      </m:e>
                      <m:sub>
                        <m:r>
                          <a:rPr lang="en-US" sz="11200" b="0" i="1" smtClean="0"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  <m:t>1</m:t>
                        </m:r>
                      </m:sub>
                      <m:sup>
                        <m:r>
                          <a:rPr lang="en-US" sz="11200" b="0" i="1" smtClean="0"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  <m:t>2</m:t>
                        </m:r>
                      </m:sup>
                    </m:sSubSup>
                    <m:r>
                      <a:rPr lang="en-US" sz="11200" b="0" i="1" smtClean="0">
                        <a:latin typeface="Cambria Math" panose="02040503050406030204" pitchFamily="18" charset="0"/>
                        <a:ea typeface="Calibri" charset="0"/>
                        <a:cs typeface="Calibri" charset="0"/>
                      </a:rPr>
                      <m:t>+</m:t>
                    </m:r>
                    <m:sSubSup>
                      <m:sSubSupPr>
                        <m:ctrlPr>
                          <a:rPr lang="en-US" sz="11200" b="0" i="1" smtClean="0"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</m:ctrlPr>
                      </m:sSubSupPr>
                      <m:e>
                        <m:r>
                          <a:rPr lang="en-US" sz="11200" b="0" i="1" smtClean="0"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  <m:t>𝜖</m:t>
                        </m:r>
                      </m:e>
                      <m:sub>
                        <m:r>
                          <a:rPr lang="en-US" sz="11200" b="0" i="1" smtClean="0"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  <m:t>2</m:t>
                        </m:r>
                      </m:sub>
                      <m:sup>
                        <m:r>
                          <a:rPr lang="en-US" sz="11200" b="0" i="1" smtClean="0"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  <m:t>2</m:t>
                        </m:r>
                      </m:sup>
                    </m:sSubSup>
                    <m:r>
                      <a:rPr lang="en-US" sz="11200" b="0" i="1" smtClean="0">
                        <a:latin typeface="Cambria Math" panose="02040503050406030204" pitchFamily="18" charset="0"/>
                        <a:ea typeface="Calibri" charset="0"/>
                        <a:cs typeface="Calibri" charset="0"/>
                      </a:rPr>
                      <m:t>+</m:t>
                    </m:r>
                    <m:sSubSup>
                      <m:sSubSupPr>
                        <m:ctrlPr>
                          <a:rPr lang="en-US" sz="11200" b="0" i="1" smtClean="0"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</m:ctrlPr>
                      </m:sSubSupPr>
                      <m:e>
                        <m:r>
                          <a:rPr lang="en-US" sz="11200" b="0" i="1" smtClean="0"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  <m:t>𝜖</m:t>
                        </m:r>
                      </m:e>
                      <m:sub>
                        <m:r>
                          <a:rPr lang="en-US" sz="11200" b="0" i="1" smtClean="0"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  <m:t>3</m:t>
                        </m:r>
                      </m:sub>
                      <m:sup>
                        <m:r>
                          <a:rPr lang="en-US" sz="11200" b="0" i="1" smtClean="0"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  <m:t>2</m:t>
                        </m:r>
                      </m:sup>
                    </m:sSubSup>
                    <m:r>
                      <a:rPr lang="en-US" sz="11200" b="0" i="1" smtClean="0">
                        <a:latin typeface="Cambria Math" panose="02040503050406030204" pitchFamily="18" charset="0"/>
                        <a:ea typeface="Calibri" charset="0"/>
                        <a:cs typeface="Calibri" charset="0"/>
                      </a:rPr>
                      <m:t>+…+</m:t>
                    </m:r>
                    <m:sSubSup>
                      <m:sSubSupPr>
                        <m:ctrlPr>
                          <a:rPr lang="en-US" sz="11200" b="0" i="1" smtClean="0"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</m:ctrlPr>
                      </m:sSubSupPr>
                      <m:e>
                        <m:r>
                          <a:rPr lang="en-US" sz="11200" b="0" i="1" smtClean="0"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  <m:t>𝜖</m:t>
                        </m:r>
                      </m:e>
                      <m:sub>
                        <m:r>
                          <a:rPr lang="en-US" sz="11200" b="0" i="1" smtClean="0"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  <m:t>𝑛</m:t>
                        </m:r>
                      </m:sub>
                      <m:sup>
                        <m:r>
                          <a:rPr lang="en-US" sz="11200" b="0" i="1" smtClean="0"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sz="11200" b="0" i="0" dirty="0">
                    <a:latin typeface="Calibri" charset="0"/>
                    <a:ea typeface="Calibri" charset="0"/>
                    <a:cs typeface="Calibri" charset="0"/>
                  </a:rPr>
                  <a:t> is called the residual sum of squares or RSS.</a:t>
                </a:r>
              </a:p>
              <a:p>
                <a:endParaRPr lang="en-US" sz="5100" b="1" i="0" dirty="0">
                  <a:latin typeface="Calibri" charset="0"/>
                  <a:ea typeface="Calibri" charset="0"/>
                  <a:cs typeface="Calibri" charset="0"/>
                </a:endParaRPr>
              </a:p>
              <a:p>
                <a:pPr marL="0" indent="0">
                  <a:buNone/>
                </a:pPr>
                <a:br>
                  <a:rPr lang="en-US" b="0" dirty="0"/>
                </a:b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789164"/>
                <a:ext cx="10515600" cy="1552534"/>
              </a:xfrm>
              <a:blipFill>
                <a:blip r:embed="rId2"/>
                <a:stretch>
                  <a:fillRect l="-1043" t="-10588" r="-1739" b="-35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/>
          <p:cNvCxnSpPr/>
          <p:nvPr/>
        </p:nvCxnSpPr>
        <p:spPr>
          <a:xfrm flipV="1">
            <a:off x="3948318" y="4013273"/>
            <a:ext cx="0" cy="232699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3948318" y="6340263"/>
            <a:ext cx="4263521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cxnSpLocks/>
          </p:cNvCxnSpPr>
          <p:nvPr/>
        </p:nvCxnSpPr>
        <p:spPr>
          <a:xfrm flipV="1">
            <a:off x="3975372" y="4083266"/>
            <a:ext cx="3419719" cy="225699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644818" y="6406478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bmi</a:t>
            </a:r>
            <a:endParaRPr lang="en-US" dirty="0"/>
          </a:p>
        </p:txBody>
      </p:sp>
      <p:sp>
        <p:nvSpPr>
          <p:cNvPr id="23" name="Oval 22"/>
          <p:cNvSpPr/>
          <p:nvPr/>
        </p:nvSpPr>
        <p:spPr>
          <a:xfrm>
            <a:off x="5578603" y="4686522"/>
            <a:ext cx="132431" cy="13243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/>
          <p:nvPr/>
        </p:nvCxnSpPr>
        <p:spPr>
          <a:xfrm flipH="1">
            <a:off x="5711034" y="4149732"/>
            <a:ext cx="331469" cy="4666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5471577" y="3794379"/>
            <a:ext cx="1598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Real data point</a:t>
            </a:r>
          </a:p>
        </p:txBody>
      </p:sp>
      <p:cxnSp>
        <p:nvCxnSpPr>
          <p:cNvPr id="31" name="Straight Connector 30"/>
          <p:cNvCxnSpPr>
            <a:stCxn id="23" idx="4"/>
          </p:cNvCxnSpPr>
          <p:nvPr/>
        </p:nvCxnSpPr>
        <p:spPr>
          <a:xfrm flipH="1">
            <a:off x="5644818" y="4818953"/>
            <a:ext cx="1" cy="152131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/>
          <p:cNvSpPr/>
          <p:nvPr/>
        </p:nvSpPr>
        <p:spPr>
          <a:xfrm>
            <a:off x="5571175" y="5179267"/>
            <a:ext cx="132431" cy="13243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Arrow Connector 32"/>
          <p:cNvCxnSpPr>
            <a:stCxn id="34" idx="1"/>
            <a:endCxn id="32" idx="6"/>
          </p:cNvCxnSpPr>
          <p:nvPr/>
        </p:nvCxnSpPr>
        <p:spPr>
          <a:xfrm flipH="1" flipV="1">
            <a:off x="5703606" y="5245483"/>
            <a:ext cx="669758" cy="37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6373364" y="5064571"/>
            <a:ext cx="1141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Prediction</a:t>
            </a:r>
            <a:endParaRPr lang="en-US" dirty="0"/>
          </a:p>
        </p:txBody>
      </p:sp>
      <p:sp>
        <p:nvSpPr>
          <p:cNvPr id="38" name="Left Brace 37"/>
          <p:cNvSpPr/>
          <p:nvPr/>
        </p:nvSpPr>
        <p:spPr>
          <a:xfrm>
            <a:off x="5380351" y="4752737"/>
            <a:ext cx="91226" cy="518748"/>
          </a:xfrm>
          <a:prstGeom prst="lef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/>
              <p:cNvSpPr txBox="1"/>
              <p:nvPr/>
            </p:nvSpPr>
            <p:spPr>
              <a:xfrm>
                <a:off x="4202128" y="4807436"/>
                <a:ext cx="1145116" cy="3191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en-US" sz="1400" b="0" i="0" smtClean="0">
                          <a:latin typeface="Cambria Math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1400">
                          <a:latin typeface="Cambria Math" charset="0"/>
                        </a:rPr>
                        <m:t>dp</m:t>
                      </m:r>
                      <m:r>
                        <a:rPr lang="en-US" sz="1400" b="0" i="0" smtClean="0">
                          <a:latin typeface="Cambria Math" charset="0"/>
                        </a:rPr>
                        <m:t>−</m:t>
                      </m:r>
                      <m:acc>
                        <m:accPr>
                          <m:chr m:val="̂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400" b="0" i="1" smtClean="0">
                              <a:latin typeface="Cambria Math" charset="0"/>
                            </a:rPr>
                            <m:t>𝑑𝑝</m:t>
                          </m:r>
                        </m:e>
                      </m:acc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2128" y="4807436"/>
                <a:ext cx="1145116" cy="319126"/>
              </a:xfrm>
              <a:prstGeom prst="rect">
                <a:avLst/>
              </a:prstGeom>
              <a:blipFill>
                <a:blip r:embed="rId3"/>
                <a:stretch>
                  <a:fillRect t="-3846" r="-39894"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2F91AB9C-3C6F-4ECF-AEE7-8FCC6B457E97}"/>
              </a:ext>
            </a:extLst>
          </p:cNvPr>
          <p:cNvSpPr txBox="1"/>
          <p:nvPr/>
        </p:nvSpPr>
        <p:spPr>
          <a:xfrm>
            <a:off x="3513707" y="4163711"/>
            <a:ext cx="461665" cy="2094214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 dirty="0"/>
              <a:t>Disease Progression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EBC3AA-3361-4892-8569-20F7A343CED6}"/>
              </a:ext>
            </a:extLst>
          </p:cNvPr>
          <p:cNvSpPr txBox="1"/>
          <p:nvPr/>
        </p:nvSpPr>
        <p:spPr>
          <a:xfrm>
            <a:off x="3952141" y="3454049"/>
            <a:ext cx="4180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Disease Progression vs. Body Mass Index</a:t>
            </a:r>
          </a:p>
        </p:txBody>
      </p:sp>
    </p:spTree>
    <p:extLst>
      <p:ext uri="{BB962C8B-B14F-4D97-AF65-F5344CB8AC3E}">
        <p14:creationId xmlns:p14="http://schemas.microsoft.com/office/powerpoint/2010/main" val="376534684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Tying It All Together:  Linear regression &amp; Least Squares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785257"/>
                <a:ext cx="10515600" cy="1891393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The computer will use the solution to the matrix form of the least squares equation to 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in the regression equation</a:t>
                </a:r>
                <a:br>
                  <a:rPr lang="en-US" dirty="0"/>
                </a:br>
                <a:endParaRPr lang="en-US" b="0" i="0" dirty="0">
                  <a:latin typeface="Cambria Math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charset="0"/>
                        </a:rPr>
                        <m:t>dp</m:t>
                      </m:r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∗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charset="0"/>
                        </a:rPr>
                        <m:t>bmi</m:t>
                      </m:r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r>
                        <a:rPr lang="en-US" b="0" i="1" smtClean="0">
                          <a:latin typeface="Cambria Math" charset="0"/>
                        </a:rPr>
                        <m:t>𝜖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785257"/>
                <a:ext cx="10515600" cy="1891393"/>
              </a:xfrm>
              <a:blipFill>
                <a:blip r:embed="rId2"/>
                <a:stretch>
                  <a:fillRect l="-1043" t="-54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434E59DC-0ED1-4192-84D3-422A5B15DE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8450" y="3562038"/>
            <a:ext cx="3448050" cy="2559514"/>
          </a:xfrm>
          <a:prstGeom prst="rect">
            <a:avLst/>
          </a:prstGeom>
        </p:spPr>
      </p:pic>
      <p:pic>
        <p:nvPicPr>
          <p:cNvPr id="9" name="Content Placeholder 7">
            <a:extLst>
              <a:ext uri="{FF2B5EF4-FFF2-40B4-BE49-F238E27FC236}">
                <a16:creationId xmlns:a16="http://schemas.microsoft.com/office/drawing/2014/main" id="{4E82E70C-E5B7-4CF3-8568-66540E6D0A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6349" y="3429000"/>
            <a:ext cx="4706439" cy="3301044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3F1368A-9AF1-408A-B2EE-A2FCF1D41697}"/>
              </a:ext>
            </a:extLst>
          </p:cNvPr>
          <p:cNvCxnSpPr/>
          <p:nvPr/>
        </p:nvCxnSpPr>
        <p:spPr>
          <a:xfrm flipV="1">
            <a:off x="1860735" y="3676650"/>
            <a:ext cx="3895107" cy="259897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239857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6B0F0C-5B59-4272-9CC2-FD9326CD0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Tying It All Together:  Linear regression &amp; Least Squares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908B563-76E6-477E-8151-5ACAA1F1E4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0975" y="3800295"/>
            <a:ext cx="3448050" cy="255951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1EFCCAD-A6B6-421A-82E5-C961CDCD7B9C}"/>
                  </a:ext>
                </a:extLst>
              </p:cNvPr>
              <p:cNvSpPr txBox="1"/>
              <p:nvPr/>
            </p:nvSpPr>
            <p:spPr>
              <a:xfrm>
                <a:off x="942975" y="1932465"/>
                <a:ext cx="10410825" cy="22467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Use the computer to solve the least squares equation for the vector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sz="28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800" i="1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800" dirty="0"/>
                  <a:t> are the individual coefficients in the equation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sz="28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The ‘</a:t>
                </a:r>
                <a:r>
                  <a:rPr lang="en-US" sz="2800" dirty="0" err="1"/>
                  <a:t>bmi</a:t>
                </a:r>
                <a:r>
                  <a:rPr lang="en-US" sz="2800" dirty="0"/>
                  <a:t>’ column is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US" sz="2800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The ‘</a:t>
                </a:r>
                <a:r>
                  <a:rPr lang="en-US" sz="2800" dirty="0" err="1"/>
                  <a:t>disease_progression</a:t>
                </a:r>
                <a:r>
                  <a:rPr lang="en-US" sz="2800" dirty="0"/>
                  <a:t>’ column is the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lang="en-US" sz="28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1EFCCAD-A6B6-421A-82E5-C961CDCD7B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2975" y="1932465"/>
                <a:ext cx="10410825" cy="2246769"/>
              </a:xfrm>
              <a:prstGeom prst="rect">
                <a:avLst/>
              </a:prstGeom>
              <a:blipFill>
                <a:blip r:embed="rId3"/>
                <a:stretch>
                  <a:fillRect l="-1054" t="-2439" r="-117" b="-67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5221031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Tying It All Together:  Linear regression &amp; Least Squares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9033" y="3504351"/>
            <a:ext cx="4549067" cy="3160040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 flipV="1">
            <a:off x="4318622" y="3633820"/>
            <a:ext cx="3904672" cy="257276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3516704" y="2947181"/>
                <a:ext cx="5158592" cy="5539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000">
                          <a:latin typeface="Cambria Math" charset="0"/>
                        </a:rPr>
                        <m:t>dp</m:t>
                      </m:r>
                      <m:r>
                        <a:rPr lang="en-US" sz="3000" i="1">
                          <a:latin typeface="Cambria Math" charset="0"/>
                        </a:rPr>
                        <m:t>=−117+10.23∗</m:t>
                      </m:r>
                      <m:r>
                        <m:rPr>
                          <m:sty m:val="p"/>
                        </m:rPr>
                        <a:rPr lang="en-US" sz="3000">
                          <a:latin typeface="Cambria Math" charset="0"/>
                        </a:rPr>
                        <m:t>bmi</m:t>
                      </m:r>
                      <m:r>
                        <a:rPr lang="en-US" sz="3000" i="1">
                          <a:latin typeface="Cambria Math" charset="0"/>
                        </a:rPr>
                        <m:t>+</m:t>
                      </m:r>
                      <m:r>
                        <a:rPr lang="en-US" sz="3000" i="1">
                          <a:latin typeface="Cambria Math" charset="0"/>
                        </a:rPr>
                        <m:t>𝜖</m:t>
                      </m:r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6704" y="2947181"/>
                <a:ext cx="5158592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2D11FBC4-2B77-48E1-B74B-8B379916DD3E}"/>
              </a:ext>
            </a:extLst>
          </p:cNvPr>
          <p:cNvSpPr txBox="1"/>
          <p:nvPr/>
        </p:nvSpPr>
        <p:spPr>
          <a:xfrm>
            <a:off x="809625" y="1954668"/>
            <a:ext cx="10515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The resulting equation can be used to make predictions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Plug in a new ‘</a:t>
            </a:r>
            <a:r>
              <a:rPr lang="en-US" sz="2800" dirty="0" err="1"/>
              <a:t>bmi</a:t>
            </a:r>
            <a:r>
              <a:rPr lang="en-US" sz="2800" dirty="0"/>
              <a:t>’ to find a predicted disease progression</a:t>
            </a:r>
          </a:p>
        </p:txBody>
      </p:sp>
    </p:spTree>
    <p:extLst>
      <p:ext uri="{BB962C8B-B14F-4D97-AF65-F5344CB8AC3E}">
        <p14:creationId xmlns:p14="http://schemas.microsoft.com/office/powerpoint/2010/main" val="340672926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Flexibility (accuracy) vs. interpretability tradeoff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306681"/>
          </a:xfrm>
        </p:spPr>
        <p:txBody>
          <a:bodyPr/>
          <a:lstStyle/>
          <a:p>
            <a:r>
              <a:rPr lang="en-US" dirty="0"/>
              <a:t>In general:</a:t>
            </a:r>
          </a:p>
          <a:p>
            <a:pPr lvl="1"/>
            <a:r>
              <a:rPr lang="en-US" dirty="0"/>
              <a:t>Simple models are less accurate but more interpretable</a:t>
            </a:r>
          </a:p>
          <a:p>
            <a:pPr lvl="1"/>
            <a:r>
              <a:rPr lang="en-US" dirty="0"/>
              <a:t>Complex models are more accurate but less interpretable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9649" y="3725695"/>
            <a:ext cx="4396339" cy="289434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BBF1557-D74C-405D-AB22-F68CD9AE792B}"/>
              </a:ext>
            </a:extLst>
          </p:cNvPr>
          <p:cNvSpPr txBox="1"/>
          <p:nvPr/>
        </p:nvSpPr>
        <p:spPr>
          <a:xfrm>
            <a:off x="4175176" y="3429000"/>
            <a:ext cx="3770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 Interpretability vs. Flexibility</a:t>
            </a:r>
          </a:p>
        </p:txBody>
      </p:sp>
    </p:spTree>
    <p:extLst>
      <p:ext uri="{BB962C8B-B14F-4D97-AF65-F5344CB8AC3E}">
        <p14:creationId xmlns:p14="http://schemas.microsoft.com/office/powerpoint/2010/main" val="107386495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 vs classification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263890"/>
          </a:xfrm>
        </p:spPr>
        <p:txBody>
          <a:bodyPr>
            <a:normAutofit/>
          </a:bodyPr>
          <a:lstStyle/>
          <a:p>
            <a:r>
              <a:rPr lang="en-US" dirty="0"/>
              <a:t>When the variable we are trying to predict (</a:t>
            </a:r>
            <a:r>
              <a:rPr lang="en-US" i="1" dirty="0"/>
              <a:t>Y</a:t>
            </a:r>
            <a:r>
              <a:rPr lang="en-US" dirty="0"/>
              <a:t>) is quantitative (like a real number), then we talk about </a:t>
            </a:r>
            <a:r>
              <a:rPr lang="en-US" i="1" dirty="0"/>
              <a:t>regression</a:t>
            </a:r>
            <a:endParaRPr lang="en-US" dirty="0"/>
          </a:p>
          <a:p>
            <a:r>
              <a:rPr lang="en-US" dirty="0"/>
              <a:t>When the variable is categorical (like cat vs. dog), then we talk about </a:t>
            </a:r>
            <a:r>
              <a:rPr lang="en-US" i="1" dirty="0"/>
              <a:t>classification</a:t>
            </a:r>
          </a:p>
          <a:p>
            <a:r>
              <a:rPr lang="en-US" dirty="0"/>
              <a:t>Can you guess supervised / unsupervised and regression/classification?</a:t>
            </a:r>
          </a:p>
          <a:p>
            <a:pPr lvl="1"/>
            <a:r>
              <a:rPr lang="en-US" dirty="0"/>
              <a:t>User behavior clustering</a:t>
            </a:r>
          </a:p>
          <a:p>
            <a:pPr lvl="1"/>
            <a:r>
              <a:rPr lang="en-US" dirty="0"/>
              <a:t>Sentiment analysis</a:t>
            </a:r>
          </a:p>
          <a:p>
            <a:pPr lvl="1"/>
            <a:r>
              <a:rPr lang="en-US" dirty="0"/>
              <a:t>Credit score</a:t>
            </a:r>
          </a:p>
          <a:p>
            <a:pPr lvl="1"/>
            <a:r>
              <a:rPr lang="en-US" dirty="0"/>
              <a:t>Predicting whether an image contains a cat or not.</a:t>
            </a:r>
          </a:p>
        </p:txBody>
      </p:sp>
    </p:spTree>
    <p:extLst>
      <p:ext uri="{BB962C8B-B14F-4D97-AF65-F5344CB8AC3E}">
        <p14:creationId xmlns:p14="http://schemas.microsoft.com/office/powerpoint/2010/main" val="129189581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54A20-97BD-4F09-9BED-94BB7F77B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Attendance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7BC222-2031-4633-BC50-6F9ECECB3E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Please fill out the attendance sheet: </a:t>
            </a:r>
            <a:r>
              <a:rPr lang="en-US" dirty="0">
                <a:hlinkClick r:id="rId2"/>
              </a:rPr>
              <a:t>https://docs.google.com/spreadsheets/d/1G5tiqXQn9mwyubWdINtPI_QONXH1_2U8oYikksgWlss/edit?usp=sharing</a:t>
            </a:r>
            <a:r>
              <a:rPr lang="en-US" dirty="0"/>
              <a:t> </a:t>
            </a:r>
          </a:p>
          <a:p>
            <a:r>
              <a:rPr lang="en-US" dirty="0"/>
              <a:t>Write in a ‘1’ if you are present</a:t>
            </a:r>
          </a:p>
        </p:txBody>
      </p:sp>
    </p:spTree>
    <p:extLst>
      <p:ext uri="{BB962C8B-B14F-4D97-AF65-F5344CB8AC3E}">
        <p14:creationId xmlns:p14="http://schemas.microsoft.com/office/powerpoint/2010/main" val="15384060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C5689B-5D46-4DBF-9940-8F4FF9C81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Terminology: 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747A50-2086-46CF-8101-99FC1149B1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936673" cy="4351338"/>
          </a:xfrm>
        </p:spPr>
        <p:txBody>
          <a:bodyPr>
            <a:normAutofit lnSpcReduction="10000"/>
          </a:bodyPr>
          <a:lstStyle/>
          <a:p>
            <a:r>
              <a:rPr lang="en-US" i="1" dirty="0"/>
              <a:t>Supervised statistical learning</a:t>
            </a:r>
            <a:r>
              <a:rPr lang="en-US" dirty="0"/>
              <a:t> involves building a statistical model for predicting, or estimating, an output based on one or more inputs.</a:t>
            </a:r>
          </a:p>
          <a:p>
            <a:r>
              <a:rPr lang="en-US" b="1" dirty="0"/>
              <a:t>Example</a:t>
            </a:r>
            <a:r>
              <a:rPr lang="en-US" dirty="0"/>
              <a:t> </a:t>
            </a:r>
            <a:r>
              <a:rPr lang="en-US" b="1" dirty="0"/>
              <a:t>supervised ML Algorithms:</a:t>
            </a:r>
          </a:p>
          <a:p>
            <a:pPr lvl="1"/>
            <a:r>
              <a:rPr lang="en-US" dirty="0"/>
              <a:t>Linear Regression</a:t>
            </a:r>
          </a:p>
          <a:p>
            <a:pPr lvl="1"/>
            <a:r>
              <a:rPr lang="en-US" dirty="0"/>
              <a:t>Decision Trees</a:t>
            </a:r>
          </a:p>
          <a:p>
            <a:pPr lvl="1"/>
            <a:r>
              <a:rPr lang="en-US" dirty="0"/>
              <a:t>Deep Learning</a:t>
            </a:r>
          </a:p>
          <a:p>
            <a:pPr lvl="1"/>
            <a:r>
              <a:rPr lang="en-US" dirty="0"/>
              <a:t>Support Vector Machine</a:t>
            </a:r>
          </a:p>
          <a:p>
            <a:r>
              <a:rPr lang="en-US" dirty="0"/>
              <a:t>We will focus on supervised learning first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A169434-26B3-439D-938C-38BE958CA7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2727" y="1690687"/>
            <a:ext cx="4885633" cy="3981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3007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D978D8-E710-4676-ACF9-227BE618DE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Terminology: Unsupervised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4C690D-E23B-406E-ACE1-9A86327343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4604"/>
            <a:ext cx="5620789" cy="4672359"/>
          </a:xfrm>
        </p:spPr>
        <p:txBody>
          <a:bodyPr/>
          <a:lstStyle/>
          <a:p>
            <a:r>
              <a:rPr lang="en-US" dirty="0"/>
              <a:t>With unsupervised statistical learning, there are inputs but no supervising output; nevertheless we can learn relationships and structure from such data.</a:t>
            </a:r>
          </a:p>
          <a:p>
            <a:r>
              <a:rPr lang="en-US" b="1" dirty="0"/>
              <a:t>Example ML Algorithms</a:t>
            </a:r>
          </a:p>
          <a:p>
            <a:pPr lvl="1"/>
            <a:r>
              <a:rPr lang="en-US" dirty="0"/>
              <a:t>Hierarchical Clustering</a:t>
            </a:r>
          </a:p>
          <a:p>
            <a:pPr lvl="1"/>
            <a:r>
              <a:rPr lang="en-US" dirty="0"/>
              <a:t>K-Means</a:t>
            </a:r>
          </a:p>
          <a:p>
            <a:pPr lvl="1"/>
            <a:r>
              <a:rPr lang="en-US" dirty="0"/>
              <a:t>Mixture Models</a:t>
            </a:r>
          </a:p>
          <a:p>
            <a:pPr lvl="1"/>
            <a:r>
              <a:rPr lang="en-US" dirty="0"/>
              <a:t>Self Organizing Maps</a:t>
            </a:r>
          </a:p>
          <a:p>
            <a:pPr lvl="1"/>
            <a:r>
              <a:rPr lang="en-US" dirty="0"/>
              <a:t>Autoencoders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4D5ACF-7CDE-4C75-9BCB-8E85217CF8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8989" y="1309688"/>
            <a:ext cx="5408223" cy="5248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5617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unsupervised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70009"/>
            <a:ext cx="10515600" cy="1779442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A learning a function that maps the input into an intermediate representation</a:t>
            </a:r>
          </a:p>
          <a:p>
            <a:r>
              <a:rPr lang="en-US" dirty="0"/>
              <a:t>That intermediate representation makes the data </a:t>
            </a:r>
            <a:r>
              <a:rPr lang="en-US" i="1" dirty="0"/>
              <a:t>easier to interpret</a:t>
            </a:r>
            <a:endParaRPr lang="en-US" dirty="0"/>
          </a:p>
          <a:p>
            <a:r>
              <a:rPr lang="en-US" dirty="0"/>
              <a:t>There should be a map back from such intermediate representation and the original space</a:t>
            </a:r>
          </a:p>
          <a:p>
            <a:r>
              <a:rPr lang="en-US" dirty="0"/>
              <a:t>The map from intermediate to feature space (</a:t>
            </a:r>
            <a:r>
              <a:rPr lang="en-US" i="1" dirty="0"/>
              <a:t>g</a:t>
            </a:r>
            <a:r>
              <a:rPr lang="en-US" dirty="0"/>
              <a:t>) should be as close as possible to the original input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237E715-F4A3-F643-B739-60DBCA7776C5}"/>
              </a:ext>
            </a:extLst>
          </p:cNvPr>
          <p:cNvSpPr/>
          <p:nvPr/>
        </p:nvSpPr>
        <p:spPr>
          <a:xfrm>
            <a:off x="2127739" y="4120478"/>
            <a:ext cx="1386840" cy="26670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3199AA0-8A52-724A-95DE-0680D406C60E}"/>
              </a:ext>
            </a:extLst>
          </p:cNvPr>
          <p:cNvSpPr txBox="1"/>
          <p:nvPr/>
        </p:nvSpPr>
        <p:spPr>
          <a:xfrm>
            <a:off x="2078071" y="3390706"/>
            <a:ext cx="15390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Feature space </a:t>
            </a:r>
          </a:p>
          <a:p>
            <a:pPr algn="ctr"/>
            <a:r>
              <a:rPr lang="en-US" i="1" dirty="0"/>
              <a:t>X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3C3B49B-7A6B-4345-B06C-6CB1613787EF}"/>
              </a:ext>
            </a:extLst>
          </p:cNvPr>
          <p:cNvSpPr/>
          <p:nvPr/>
        </p:nvSpPr>
        <p:spPr>
          <a:xfrm>
            <a:off x="6038650" y="4394200"/>
            <a:ext cx="1209569" cy="1433158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43B6393-1858-D841-9387-8A802A8CD140}"/>
              </a:ext>
            </a:extLst>
          </p:cNvPr>
          <p:cNvSpPr txBox="1"/>
          <p:nvPr/>
        </p:nvSpPr>
        <p:spPr>
          <a:xfrm>
            <a:off x="5524893" y="3390706"/>
            <a:ext cx="20296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/>
              <a:t>Intermediate space </a:t>
            </a:r>
          </a:p>
          <a:p>
            <a:pPr algn="ctr"/>
            <a:r>
              <a:rPr lang="en-US" i="1" dirty="0"/>
              <a:t>X’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A7960B3-4429-AB45-BA05-58999CE79390}"/>
              </a:ext>
            </a:extLst>
          </p:cNvPr>
          <p:cNvSpPr/>
          <p:nvPr/>
        </p:nvSpPr>
        <p:spPr>
          <a:xfrm>
            <a:off x="2676379" y="4806278"/>
            <a:ext cx="259080" cy="25908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25F6776-873A-1843-8361-726BF9A87667}"/>
              </a:ext>
            </a:extLst>
          </p:cNvPr>
          <p:cNvSpPr/>
          <p:nvPr/>
        </p:nvSpPr>
        <p:spPr>
          <a:xfrm>
            <a:off x="2676379" y="5568278"/>
            <a:ext cx="259080" cy="25908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703CDC4-0174-824C-B036-491260395899}"/>
              </a:ext>
            </a:extLst>
          </p:cNvPr>
          <p:cNvSpPr/>
          <p:nvPr/>
        </p:nvSpPr>
        <p:spPr>
          <a:xfrm>
            <a:off x="6516859" y="4748852"/>
            <a:ext cx="259080" cy="259080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15647B0-6BDE-0247-9DB3-9F095EEAFA19}"/>
              </a:ext>
            </a:extLst>
          </p:cNvPr>
          <p:cNvSpPr/>
          <p:nvPr/>
        </p:nvSpPr>
        <p:spPr>
          <a:xfrm>
            <a:off x="6467827" y="5347139"/>
            <a:ext cx="259080" cy="259080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80907DB-3BE4-8C43-BAE4-06638A1341BC}"/>
              </a:ext>
            </a:extLst>
          </p:cNvPr>
          <p:cNvSpPr/>
          <p:nvPr/>
        </p:nvSpPr>
        <p:spPr>
          <a:xfrm>
            <a:off x="2676379" y="6166172"/>
            <a:ext cx="259080" cy="25908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Curved Connector 12">
            <a:extLst>
              <a:ext uri="{FF2B5EF4-FFF2-40B4-BE49-F238E27FC236}">
                <a16:creationId xmlns:a16="http://schemas.microsoft.com/office/drawing/2014/main" id="{1F4D1651-0C9E-9149-9860-7AF229D388FB}"/>
              </a:ext>
            </a:extLst>
          </p:cNvPr>
          <p:cNvCxnSpPr>
            <a:cxnSpLocks/>
            <a:stCxn id="7" idx="6"/>
            <a:endCxn id="12" idx="1"/>
          </p:cNvCxnSpPr>
          <p:nvPr/>
        </p:nvCxnSpPr>
        <p:spPr>
          <a:xfrm flipV="1">
            <a:off x="2935459" y="4786793"/>
            <a:ext cx="3619341" cy="106839"/>
          </a:xfrm>
          <a:prstGeom prst="curvedConnector4">
            <a:avLst>
              <a:gd name="adj1" fmla="val 49476"/>
              <a:gd name="adj2" fmla="val 349479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7E1C8B2-6A1F-4F47-8450-C26E7033D172}"/>
                  </a:ext>
                </a:extLst>
              </p:cNvPr>
              <p:cNvSpPr txBox="1"/>
              <p:nvPr/>
            </p:nvSpPr>
            <p:spPr>
              <a:xfrm>
                <a:off x="3849859" y="3878545"/>
                <a:ext cx="150876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latin typeface="Cambria Math" charset="0"/>
                        </a:rPr>
                        <m:t>𝑥</m:t>
                      </m:r>
                      <m:r>
                        <a:rPr lang="en-US" b="0" i="1" smtClean="0">
                          <a:latin typeface="Cambria Math" charset="0"/>
                        </a:rPr>
                        <m:t>′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17E1C8B2-6A1F-4F47-8450-C26E7033D1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9859" y="3878545"/>
                <a:ext cx="1508760" cy="369332"/>
              </a:xfrm>
              <a:prstGeom prst="rect">
                <a:avLst/>
              </a:prstGeom>
              <a:blipFill rotWithShape="0">
                <a:blip r:embed="rId2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ctangle 16"/>
          <p:cNvSpPr/>
          <p:nvPr/>
        </p:nvSpPr>
        <p:spPr>
          <a:xfrm>
            <a:off x="2493340" y="4492127"/>
            <a:ext cx="2840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x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6720487" y="4495765"/>
            <a:ext cx="3353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x'</a:t>
            </a:r>
            <a:endParaRPr lang="en-US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3C3B49B-7A6B-4345-B06C-6CB1613787EF}"/>
              </a:ext>
            </a:extLst>
          </p:cNvPr>
          <p:cNvSpPr/>
          <p:nvPr/>
        </p:nvSpPr>
        <p:spPr>
          <a:xfrm>
            <a:off x="9239580" y="4078292"/>
            <a:ext cx="1386840" cy="26670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43B6393-1858-D841-9387-8A802A8CD140}"/>
              </a:ext>
            </a:extLst>
          </p:cNvPr>
          <p:cNvSpPr txBox="1"/>
          <p:nvPr/>
        </p:nvSpPr>
        <p:spPr>
          <a:xfrm>
            <a:off x="9148351" y="3390706"/>
            <a:ext cx="15391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/>
              <a:t>Feature space </a:t>
            </a:r>
          </a:p>
          <a:p>
            <a:pPr algn="ctr"/>
            <a:r>
              <a:rPr lang="en-US" i="1" dirty="0"/>
              <a:t>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7E1C8B2-6A1F-4F47-8450-C26E7033D172}"/>
                  </a:ext>
                </a:extLst>
              </p:cNvPr>
              <p:cNvSpPr txBox="1"/>
              <p:nvPr/>
            </p:nvSpPr>
            <p:spPr>
              <a:xfrm>
                <a:off x="7554551" y="3878545"/>
                <a:ext cx="150876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𝑔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′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latin typeface="Cambria Math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7E1C8B2-6A1F-4F47-8450-C26E7033D1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4551" y="3878545"/>
                <a:ext cx="1508760" cy="369332"/>
              </a:xfrm>
              <a:prstGeom prst="rect">
                <a:avLst/>
              </a:prstGeom>
              <a:blipFill>
                <a:blip r:embed="rId3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Curved Connector 31">
            <a:extLst>
              <a:ext uri="{FF2B5EF4-FFF2-40B4-BE49-F238E27FC236}">
                <a16:creationId xmlns:a16="http://schemas.microsoft.com/office/drawing/2014/main" id="{1F4D1651-0C9E-9149-9860-7AF229D388FB}"/>
              </a:ext>
            </a:extLst>
          </p:cNvPr>
          <p:cNvCxnSpPr>
            <a:endCxn id="288" idx="2"/>
          </p:cNvCxnSpPr>
          <p:nvPr/>
        </p:nvCxnSpPr>
        <p:spPr>
          <a:xfrm>
            <a:off x="6775939" y="4918885"/>
            <a:ext cx="2983653" cy="16933"/>
          </a:xfrm>
          <a:prstGeom prst="curved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Curved Connector 271">
            <a:extLst>
              <a:ext uri="{FF2B5EF4-FFF2-40B4-BE49-F238E27FC236}">
                <a16:creationId xmlns:a16="http://schemas.microsoft.com/office/drawing/2014/main" id="{1F4D1651-0C9E-9149-9860-7AF229D388FB}"/>
              </a:ext>
            </a:extLst>
          </p:cNvPr>
          <p:cNvCxnSpPr>
            <a:stCxn id="9" idx="7"/>
            <a:endCxn id="11" idx="1"/>
          </p:cNvCxnSpPr>
          <p:nvPr/>
        </p:nvCxnSpPr>
        <p:spPr>
          <a:xfrm rot="5400000" flipH="1" flipV="1">
            <a:off x="4591074" y="3691525"/>
            <a:ext cx="221139" cy="3608250"/>
          </a:xfrm>
          <a:prstGeom prst="curvedConnector3">
            <a:avLst>
              <a:gd name="adj1" fmla="val 220531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Curved Connector 274">
            <a:extLst>
              <a:ext uri="{FF2B5EF4-FFF2-40B4-BE49-F238E27FC236}">
                <a16:creationId xmlns:a16="http://schemas.microsoft.com/office/drawing/2014/main" id="{1F4D1651-0C9E-9149-9860-7AF229D388FB}"/>
              </a:ext>
            </a:extLst>
          </p:cNvPr>
          <p:cNvCxnSpPr>
            <a:cxnSpLocks/>
            <a:stCxn id="12" idx="6"/>
            <a:endCxn id="11" idx="3"/>
          </p:cNvCxnSpPr>
          <p:nvPr/>
        </p:nvCxnSpPr>
        <p:spPr>
          <a:xfrm flipV="1">
            <a:off x="2935459" y="5568278"/>
            <a:ext cx="3570309" cy="727434"/>
          </a:xfrm>
          <a:prstGeom prst="curved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Curved Connector 277">
            <a:extLst>
              <a:ext uri="{FF2B5EF4-FFF2-40B4-BE49-F238E27FC236}">
                <a16:creationId xmlns:a16="http://schemas.microsoft.com/office/drawing/2014/main" id="{1F4D1651-0C9E-9149-9860-7AF229D388FB}"/>
              </a:ext>
            </a:extLst>
          </p:cNvPr>
          <p:cNvCxnSpPr>
            <a:cxnSpLocks/>
            <a:endCxn id="289" idx="0"/>
          </p:cNvCxnSpPr>
          <p:nvPr/>
        </p:nvCxnSpPr>
        <p:spPr>
          <a:xfrm>
            <a:off x="6726907" y="5467226"/>
            <a:ext cx="3162225" cy="101052"/>
          </a:xfrm>
          <a:prstGeom prst="curved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8" name="Oval 287">
            <a:extLst>
              <a:ext uri="{FF2B5EF4-FFF2-40B4-BE49-F238E27FC236}">
                <a16:creationId xmlns:a16="http://schemas.microsoft.com/office/drawing/2014/main" id="{9A7960B3-4429-AB45-BA05-58999CE79390}"/>
              </a:ext>
            </a:extLst>
          </p:cNvPr>
          <p:cNvSpPr/>
          <p:nvPr/>
        </p:nvSpPr>
        <p:spPr>
          <a:xfrm>
            <a:off x="9759592" y="4806278"/>
            <a:ext cx="259080" cy="25908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9" name="Oval 288">
            <a:extLst>
              <a:ext uri="{FF2B5EF4-FFF2-40B4-BE49-F238E27FC236}">
                <a16:creationId xmlns:a16="http://schemas.microsoft.com/office/drawing/2014/main" id="{C25F6776-873A-1843-8361-726BF9A87667}"/>
              </a:ext>
            </a:extLst>
          </p:cNvPr>
          <p:cNvSpPr/>
          <p:nvPr/>
        </p:nvSpPr>
        <p:spPr>
          <a:xfrm>
            <a:off x="9759592" y="5568278"/>
            <a:ext cx="259080" cy="25908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0" name="Oval 289">
            <a:extLst>
              <a:ext uri="{FF2B5EF4-FFF2-40B4-BE49-F238E27FC236}">
                <a16:creationId xmlns:a16="http://schemas.microsoft.com/office/drawing/2014/main" id="{F80907DB-3BE4-8C43-BAE4-06638A1341BC}"/>
              </a:ext>
            </a:extLst>
          </p:cNvPr>
          <p:cNvSpPr/>
          <p:nvPr/>
        </p:nvSpPr>
        <p:spPr>
          <a:xfrm>
            <a:off x="9759592" y="6166172"/>
            <a:ext cx="259080" cy="25908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1" name="Rectangle 290"/>
          <p:cNvSpPr/>
          <p:nvPr/>
        </p:nvSpPr>
        <p:spPr>
          <a:xfrm>
            <a:off x="9576553" y="4492127"/>
            <a:ext cx="2840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x</a:t>
            </a:r>
            <a:endParaRPr lang="en-US" dirty="0"/>
          </a:p>
        </p:txBody>
      </p:sp>
      <p:cxnSp>
        <p:nvCxnSpPr>
          <p:cNvPr id="31" name="Curved Connector 277">
            <a:extLst>
              <a:ext uri="{FF2B5EF4-FFF2-40B4-BE49-F238E27FC236}">
                <a16:creationId xmlns:a16="http://schemas.microsoft.com/office/drawing/2014/main" id="{9FDE5F71-08FD-4A2C-B47D-C7D4E9122DD5}"/>
              </a:ext>
            </a:extLst>
          </p:cNvPr>
          <p:cNvCxnSpPr>
            <a:cxnSpLocks/>
            <a:stCxn id="11" idx="5"/>
            <a:endCxn id="290" idx="1"/>
          </p:cNvCxnSpPr>
          <p:nvPr/>
        </p:nvCxnSpPr>
        <p:spPr>
          <a:xfrm rot="16200000" flipH="1">
            <a:off x="7925332" y="4331911"/>
            <a:ext cx="635835" cy="3108567"/>
          </a:xfrm>
          <a:prstGeom prst="curved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51652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unsupervised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70009"/>
            <a:ext cx="10515600" cy="1779442"/>
          </a:xfrm>
        </p:spPr>
        <p:txBody>
          <a:bodyPr>
            <a:normAutofit fontScale="62500" lnSpcReduction="20000"/>
          </a:bodyPr>
          <a:lstStyle/>
          <a:p>
            <a:r>
              <a:rPr lang="en-US" b="1" dirty="0"/>
              <a:t>Clustering</a:t>
            </a:r>
            <a:r>
              <a:rPr lang="en-US" dirty="0"/>
              <a:t>: Cluster the diabetic patients into groups</a:t>
            </a:r>
          </a:p>
          <a:p>
            <a:pPr lvl="1"/>
            <a:r>
              <a:rPr lang="en-US" dirty="0"/>
              <a:t>Example: K-Means</a:t>
            </a:r>
          </a:p>
          <a:p>
            <a:r>
              <a:rPr lang="en-US" b="1" dirty="0"/>
              <a:t>Topic modeling</a:t>
            </a:r>
            <a:r>
              <a:rPr lang="en-US" dirty="0"/>
              <a:t>: Describe the content of a set of documents (e.g., tweets) based on </a:t>
            </a:r>
            <a:r>
              <a:rPr lang="en-US" i="1" dirty="0"/>
              <a:t>topics</a:t>
            </a:r>
            <a:r>
              <a:rPr lang="en-US" dirty="0"/>
              <a:t> (soft clustering)</a:t>
            </a:r>
          </a:p>
          <a:p>
            <a:r>
              <a:rPr lang="en-US" b="1" dirty="0"/>
              <a:t>Dimensionality reduction</a:t>
            </a:r>
            <a:r>
              <a:rPr lang="en-US" dirty="0"/>
              <a:t>: Transform a large set of features into a smaller set of features while retaining the variability of the data</a:t>
            </a:r>
          </a:p>
          <a:p>
            <a:r>
              <a:rPr lang="en-US" dirty="0"/>
              <a:t>Example Dimensionality Reduction: Principal Component Analyses (PCA)</a:t>
            </a:r>
          </a:p>
          <a:p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237E715-F4A3-F643-B739-60DBCA7776C5}"/>
              </a:ext>
            </a:extLst>
          </p:cNvPr>
          <p:cNvSpPr/>
          <p:nvPr/>
        </p:nvSpPr>
        <p:spPr>
          <a:xfrm>
            <a:off x="2127739" y="4120478"/>
            <a:ext cx="1386840" cy="26670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3199AA0-8A52-724A-95DE-0680D406C60E}"/>
              </a:ext>
            </a:extLst>
          </p:cNvPr>
          <p:cNvSpPr txBox="1"/>
          <p:nvPr/>
        </p:nvSpPr>
        <p:spPr>
          <a:xfrm>
            <a:off x="2078071" y="3390706"/>
            <a:ext cx="15390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Feature space </a:t>
            </a:r>
          </a:p>
          <a:p>
            <a:pPr algn="ctr"/>
            <a:r>
              <a:rPr lang="en-US" i="1" dirty="0"/>
              <a:t>X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3C3B49B-7A6B-4345-B06C-6CB1613787EF}"/>
              </a:ext>
            </a:extLst>
          </p:cNvPr>
          <p:cNvSpPr/>
          <p:nvPr/>
        </p:nvSpPr>
        <p:spPr>
          <a:xfrm>
            <a:off x="6038650" y="4394200"/>
            <a:ext cx="1209569" cy="1433158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43B6393-1858-D841-9387-8A802A8CD140}"/>
              </a:ext>
            </a:extLst>
          </p:cNvPr>
          <p:cNvSpPr txBox="1"/>
          <p:nvPr/>
        </p:nvSpPr>
        <p:spPr>
          <a:xfrm>
            <a:off x="5524893" y="3390706"/>
            <a:ext cx="20296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/>
              <a:t>Intermediate space </a:t>
            </a:r>
          </a:p>
          <a:p>
            <a:pPr algn="ctr"/>
            <a:r>
              <a:rPr lang="en-US" i="1" dirty="0"/>
              <a:t>X’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A7960B3-4429-AB45-BA05-58999CE79390}"/>
              </a:ext>
            </a:extLst>
          </p:cNvPr>
          <p:cNvSpPr/>
          <p:nvPr/>
        </p:nvSpPr>
        <p:spPr>
          <a:xfrm>
            <a:off x="2676379" y="4806278"/>
            <a:ext cx="259080" cy="25908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25F6776-873A-1843-8361-726BF9A87667}"/>
              </a:ext>
            </a:extLst>
          </p:cNvPr>
          <p:cNvSpPr/>
          <p:nvPr/>
        </p:nvSpPr>
        <p:spPr>
          <a:xfrm>
            <a:off x="2676379" y="5568278"/>
            <a:ext cx="259080" cy="25908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703CDC4-0174-824C-B036-491260395899}"/>
              </a:ext>
            </a:extLst>
          </p:cNvPr>
          <p:cNvSpPr/>
          <p:nvPr/>
        </p:nvSpPr>
        <p:spPr>
          <a:xfrm>
            <a:off x="6516859" y="4748852"/>
            <a:ext cx="259080" cy="259080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15647B0-6BDE-0247-9DB3-9F095EEAFA19}"/>
              </a:ext>
            </a:extLst>
          </p:cNvPr>
          <p:cNvSpPr/>
          <p:nvPr/>
        </p:nvSpPr>
        <p:spPr>
          <a:xfrm>
            <a:off x="6467827" y="5347139"/>
            <a:ext cx="259080" cy="259080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80907DB-3BE4-8C43-BAE4-06638A1341BC}"/>
              </a:ext>
            </a:extLst>
          </p:cNvPr>
          <p:cNvSpPr/>
          <p:nvPr/>
        </p:nvSpPr>
        <p:spPr>
          <a:xfrm>
            <a:off x="2676379" y="6166172"/>
            <a:ext cx="259080" cy="25908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Curved Connector 12">
            <a:extLst>
              <a:ext uri="{FF2B5EF4-FFF2-40B4-BE49-F238E27FC236}">
                <a16:creationId xmlns:a16="http://schemas.microsoft.com/office/drawing/2014/main" id="{1F4D1651-0C9E-9149-9860-7AF229D388FB}"/>
              </a:ext>
            </a:extLst>
          </p:cNvPr>
          <p:cNvCxnSpPr>
            <a:cxnSpLocks/>
            <a:stCxn id="7" idx="6"/>
            <a:endCxn id="12" idx="1"/>
          </p:cNvCxnSpPr>
          <p:nvPr/>
        </p:nvCxnSpPr>
        <p:spPr>
          <a:xfrm flipV="1">
            <a:off x="2935459" y="4786793"/>
            <a:ext cx="3619341" cy="106839"/>
          </a:xfrm>
          <a:prstGeom prst="curvedConnector4">
            <a:avLst>
              <a:gd name="adj1" fmla="val 49476"/>
              <a:gd name="adj2" fmla="val 349479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7E1C8B2-6A1F-4F47-8450-C26E7033D172}"/>
                  </a:ext>
                </a:extLst>
              </p:cNvPr>
              <p:cNvSpPr txBox="1"/>
              <p:nvPr/>
            </p:nvSpPr>
            <p:spPr>
              <a:xfrm>
                <a:off x="3849859" y="3878545"/>
                <a:ext cx="150876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latin typeface="Cambria Math" charset="0"/>
                        </a:rPr>
                        <m:t>𝑥</m:t>
                      </m:r>
                      <m:r>
                        <a:rPr lang="en-US" b="0" i="1" smtClean="0">
                          <a:latin typeface="Cambria Math" charset="0"/>
                        </a:rPr>
                        <m:t>′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17E1C8B2-6A1F-4F47-8450-C26E7033D1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9859" y="3878545"/>
                <a:ext cx="1508760" cy="369332"/>
              </a:xfrm>
              <a:prstGeom prst="rect">
                <a:avLst/>
              </a:prstGeom>
              <a:blipFill rotWithShape="0">
                <a:blip r:embed="rId2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ctangle 16"/>
          <p:cNvSpPr/>
          <p:nvPr/>
        </p:nvSpPr>
        <p:spPr>
          <a:xfrm>
            <a:off x="2493340" y="4492127"/>
            <a:ext cx="2840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x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6720487" y="4495765"/>
            <a:ext cx="3353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x'</a:t>
            </a:r>
            <a:endParaRPr lang="en-US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3C3B49B-7A6B-4345-B06C-6CB1613787EF}"/>
              </a:ext>
            </a:extLst>
          </p:cNvPr>
          <p:cNvSpPr/>
          <p:nvPr/>
        </p:nvSpPr>
        <p:spPr>
          <a:xfrm>
            <a:off x="9239580" y="4078292"/>
            <a:ext cx="1386840" cy="26670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43B6393-1858-D841-9387-8A802A8CD140}"/>
              </a:ext>
            </a:extLst>
          </p:cNvPr>
          <p:cNvSpPr txBox="1"/>
          <p:nvPr/>
        </p:nvSpPr>
        <p:spPr>
          <a:xfrm>
            <a:off x="9148351" y="3390706"/>
            <a:ext cx="15391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/>
              <a:t>Feature space </a:t>
            </a:r>
          </a:p>
          <a:p>
            <a:pPr algn="ctr"/>
            <a:r>
              <a:rPr lang="en-US" i="1" dirty="0"/>
              <a:t>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7E1C8B2-6A1F-4F47-8450-C26E7033D172}"/>
                  </a:ext>
                </a:extLst>
              </p:cNvPr>
              <p:cNvSpPr txBox="1"/>
              <p:nvPr/>
            </p:nvSpPr>
            <p:spPr>
              <a:xfrm>
                <a:off x="7554551" y="3878545"/>
                <a:ext cx="150876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𝑔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′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latin typeface="Cambria Math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7E1C8B2-6A1F-4F47-8450-C26E7033D1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4551" y="3878545"/>
                <a:ext cx="1508760" cy="369332"/>
              </a:xfrm>
              <a:prstGeom prst="rect">
                <a:avLst/>
              </a:prstGeom>
              <a:blipFill>
                <a:blip r:embed="rId3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Curved Connector 31">
            <a:extLst>
              <a:ext uri="{FF2B5EF4-FFF2-40B4-BE49-F238E27FC236}">
                <a16:creationId xmlns:a16="http://schemas.microsoft.com/office/drawing/2014/main" id="{1F4D1651-0C9E-9149-9860-7AF229D388FB}"/>
              </a:ext>
            </a:extLst>
          </p:cNvPr>
          <p:cNvCxnSpPr>
            <a:endCxn id="288" idx="2"/>
          </p:cNvCxnSpPr>
          <p:nvPr/>
        </p:nvCxnSpPr>
        <p:spPr>
          <a:xfrm>
            <a:off x="6775939" y="4918885"/>
            <a:ext cx="2983653" cy="16933"/>
          </a:xfrm>
          <a:prstGeom prst="curved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Curved Connector 271">
            <a:extLst>
              <a:ext uri="{FF2B5EF4-FFF2-40B4-BE49-F238E27FC236}">
                <a16:creationId xmlns:a16="http://schemas.microsoft.com/office/drawing/2014/main" id="{1F4D1651-0C9E-9149-9860-7AF229D388FB}"/>
              </a:ext>
            </a:extLst>
          </p:cNvPr>
          <p:cNvCxnSpPr>
            <a:stCxn id="9" idx="7"/>
            <a:endCxn id="11" idx="1"/>
          </p:cNvCxnSpPr>
          <p:nvPr/>
        </p:nvCxnSpPr>
        <p:spPr>
          <a:xfrm rot="5400000" flipH="1" flipV="1">
            <a:off x="4591074" y="3691525"/>
            <a:ext cx="221139" cy="3608250"/>
          </a:xfrm>
          <a:prstGeom prst="curvedConnector3">
            <a:avLst>
              <a:gd name="adj1" fmla="val 220531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Curved Connector 274">
            <a:extLst>
              <a:ext uri="{FF2B5EF4-FFF2-40B4-BE49-F238E27FC236}">
                <a16:creationId xmlns:a16="http://schemas.microsoft.com/office/drawing/2014/main" id="{1F4D1651-0C9E-9149-9860-7AF229D388FB}"/>
              </a:ext>
            </a:extLst>
          </p:cNvPr>
          <p:cNvCxnSpPr>
            <a:cxnSpLocks/>
            <a:stCxn id="12" idx="6"/>
            <a:endCxn id="11" idx="3"/>
          </p:cNvCxnSpPr>
          <p:nvPr/>
        </p:nvCxnSpPr>
        <p:spPr>
          <a:xfrm flipV="1">
            <a:off x="2935459" y="5568278"/>
            <a:ext cx="3570309" cy="727434"/>
          </a:xfrm>
          <a:prstGeom prst="curved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Curved Connector 277">
            <a:extLst>
              <a:ext uri="{FF2B5EF4-FFF2-40B4-BE49-F238E27FC236}">
                <a16:creationId xmlns:a16="http://schemas.microsoft.com/office/drawing/2014/main" id="{1F4D1651-0C9E-9149-9860-7AF229D388FB}"/>
              </a:ext>
            </a:extLst>
          </p:cNvPr>
          <p:cNvCxnSpPr>
            <a:cxnSpLocks/>
            <a:endCxn id="289" idx="0"/>
          </p:cNvCxnSpPr>
          <p:nvPr/>
        </p:nvCxnSpPr>
        <p:spPr>
          <a:xfrm>
            <a:off x="6726907" y="5467226"/>
            <a:ext cx="3162225" cy="101052"/>
          </a:xfrm>
          <a:prstGeom prst="curved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8" name="Oval 287">
            <a:extLst>
              <a:ext uri="{FF2B5EF4-FFF2-40B4-BE49-F238E27FC236}">
                <a16:creationId xmlns:a16="http://schemas.microsoft.com/office/drawing/2014/main" id="{9A7960B3-4429-AB45-BA05-58999CE79390}"/>
              </a:ext>
            </a:extLst>
          </p:cNvPr>
          <p:cNvSpPr/>
          <p:nvPr/>
        </p:nvSpPr>
        <p:spPr>
          <a:xfrm>
            <a:off x="9759592" y="4806278"/>
            <a:ext cx="259080" cy="25908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9" name="Oval 288">
            <a:extLst>
              <a:ext uri="{FF2B5EF4-FFF2-40B4-BE49-F238E27FC236}">
                <a16:creationId xmlns:a16="http://schemas.microsoft.com/office/drawing/2014/main" id="{C25F6776-873A-1843-8361-726BF9A87667}"/>
              </a:ext>
            </a:extLst>
          </p:cNvPr>
          <p:cNvSpPr/>
          <p:nvPr/>
        </p:nvSpPr>
        <p:spPr>
          <a:xfrm>
            <a:off x="9759592" y="5568278"/>
            <a:ext cx="259080" cy="25908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0" name="Oval 289">
            <a:extLst>
              <a:ext uri="{FF2B5EF4-FFF2-40B4-BE49-F238E27FC236}">
                <a16:creationId xmlns:a16="http://schemas.microsoft.com/office/drawing/2014/main" id="{F80907DB-3BE4-8C43-BAE4-06638A1341BC}"/>
              </a:ext>
            </a:extLst>
          </p:cNvPr>
          <p:cNvSpPr/>
          <p:nvPr/>
        </p:nvSpPr>
        <p:spPr>
          <a:xfrm>
            <a:off x="9759592" y="6166172"/>
            <a:ext cx="259080" cy="25908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1" name="Rectangle 290"/>
          <p:cNvSpPr/>
          <p:nvPr/>
        </p:nvSpPr>
        <p:spPr>
          <a:xfrm>
            <a:off x="9576553" y="4492127"/>
            <a:ext cx="2840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x</a:t>
            </a:r>
            <a:endParaRPr lang="en-US" dirty="0"/>
          </a:p>
        </p:txBody>
      </p:sp>
      <p:cxnSp>
        <p:nvCxnSpPr>
          <p:cNvPr id="31" name="Curved Connector 277">
            <a:extLst>
              <a:ext uri="{FF2B5EF4-FFF2-40B4-BE49-F238E27FC236}">
                <a16:creationId xmlns:a16="http://schemas.microsoft.com/office/drawing/2014/main" id="{9FDE5F71-08FD-4A2C-B47D-C7D4E9122DD5}"/>
              </a:ext>
            </a:extLst>
          </p:cNvPr>
          <p:cNvCxnSpPr>
            <a:cxnSpLocks/>
            <a:stCxn id="11" idx="5"/>
            <a:endCxn id="290" idx="1"/>
          </p:cNvCxnSpPr>
          <p:nvPr/>
        </p:nvCxnSpPr>
        <p:spPr>
          <a:xfrm rot="16200000" flipH="1">
            <a:off x="7925332" y="4331911"/>
            <a:ext cx="635835" cy="3108567"/>
          </a:xfrm>
          <a:prstGeom prst="curved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663991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9.4826"/>
  <p:tag name="ORIGINALWIDTH" val="1562.805"/>
  <p:tag name="LATEXADDIN" val="\documentclass{article}&#10;\usepackage{amsmath}&#10;\pagestyle{empty}&#10;\begin{document}&#10;&#10;$L(Y|X,\beta) = \prod_{i=1}^{n} f(y_i|x_i,\beta)$&#10;&#10;&#10;\end{document}"/>
  <p:tag name="IGUANATEXSIZE" val="20"/>
  <p:tag name="IGUANATEXCURSOR" val="13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39.2201"/>
  <p:tag name="ORIGINALWIDTH" val="1914.51"/>
  <p:tag name="LATEXADDIN" val="\documentclass{article}&#10;\usepackage{amsmath}&#10;\pagestyle{empty}&#10;\begin{document}&#10;&#10;&#10;$L(Y|X,\beta) = \prod_{i=1}^{n} \frac{1}{\sqrt{2\pi\sigma^2}}e^{-\frac{(y_i - x_i\beta)^2}{2\sigma^2}}$&#10;&#10;\end{document}"/>
  <p:tag name="IGUANATEXSIZE" val="20"/>
  <p:tag name="IGUANATEXCURSOR" val="18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39.2201"/>
  <p:tag name="ORIGINALWIDTH" val="1914.51"/>
  <p:tag name="LATEXADDIN" val="\documentclass{article}&#10;\usepackage{amsmath}&#10;\pagestyle{empty}&#10;\begin{document}&#10;&#10;&#10;$L(Y|X,\beta) = \prod_{i=1}^{n} \frac{1}{\sqrt{2\pi\sigma^2}}e^{-\frac{(y_i - x_i\beta)^2}{2\sigma^2}}$&#10;&#10;\end{document}"/>
  <p:tag name="IGUANATEXSIZE" val="20"/>
  <p:tag name="IGUANATEXCURSOR" val="18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07.724"/>
  <p:tag name="ORIGINALWIDTH" val="2425.947"/>
  <p:tag name="LATEXADDIN" val="\documentclass{article}&#10;\usepackage{amsmath}&#10;\pagestyle{empty}&#10;\begin{document}&#10;&#10;$\log L(Y|X,\beta) = \sum_{i=1}^{n} \log(\frac{1}{\sqrt{2\pi\sigma^2}}) -\frac{(y_i - x_i\beta)^2}{2\sigma^2}$&#10;&#10;&#10;\end{document}"/>
  <p:tag name="IGUANATEXSIZE" val="20"/>
  <p:tag name="IGUANATEXCURSOR" val="19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2.4672"/>
  <p:tag name="ORIGINALWIDTH" val="1799.025"/>
  <p:tag name="LATEXADDIN" val="\documentclass{article}&#10;\usepackage{amsmath}&#10;\pagestyle{empty}&#10;\begin{document}&#10;&#10;$\widehat{\beta}_{MLE} = {\underset \beta {\text{argmax}}} \sum_{i=1}^{n} -\frac{(y_i - x_i\beta)^2}{2\sigma^2}$&#10;&#10;&#10;\end{document}"/>
  <p:tag name="IGUANATEXSIZE" val="28"/>
  <p:tag name="IGUANATEXCURSOR" val="19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07.724"/>
  <p:tag name="ORIGINALWIDTH" val="2425.947"/>
  <p:tag name="LATEXADDIN" val="\documentclass{article}&#10;\usepackage{amsmath}&#10;\pagestyle{empty}&#10;\begin{document}&#10;&#10;$\log L(Y|X,\beta) = \sum_{i=1}^{n} \log(\frac{1}{\sqrt{2\pi\sigma^2}}) -\frac{(y_i - x_i\beta)^2}{2\sigma^2}$&#10;&#10;&#10;\end{document}"/>
  <p:tag name="IGUANATEXSIZE" val="20"/>
  <p:tag name="IGUANATEXCURSOR" val="19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2.4672"/>
  <p:tag name="ORIGINALWIDTH" val="1799.025"/>
  <p:tag name="LATEXADDIN" val="\documentclass{article}&#10;\usepackage{amsmath}&#10;\pagestyle{empty}&#10;\begin{document}&#10;&#10;$\widehat{\beta}_{MLE} = {\underset \beta {\text{argmax}}} \sum_{i=1}^{n} -\frac{(y_i - x_i\beta)^2}{2\sigma^2}$&#10;&#10;&#10;\end{document}"/>
  <p:tag name="IGUANATEXSIZE" val="28"/>
  <p:tag name="IGUANATEXCURSOR" val="19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48.219"/>
  <p:tag name="ORIGINALWIDTH" val="2154.481"/>
  <p:tag name="LATEXADDIN" val="\documentclass{article}&#10;\usepackage{amsmath}&#10;\pagestyle{empty}&#10;\begin{document}&#10;&#10;$\widehat{\beta}_{MLE} = {\underset \beta {\text{argmin}}} \sum_{i=1}^{n} (y_i - x_i\beta)^2 = \widehat{\beta}_{LS}$&#10;&#10;&#10;\end{document}"/>
  <p:tag name="IGUANATEXSIZE" val="20"/>
  <p:tag name="IGUANATEXCURSOR" val="19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4.9832"/>
  <p:tag name="ORIGINALWIDTH" val="1043.87"/>
  <p:tag name="LATEXADDIN" val="\documentclass{article}&#10;\usepackage{amsmath}&#10;\pagestyle{empty}&#10;\begin{document}&#10;&#10;${\bf \beta = (X^TX)^{-1}X^Ty}$&#10;&#10;&#10;\end{document}"/>
  <p:tag name="IGUANATEXSIZE" val="28"/>
  <p:tag name="IGUANATEXCURSOR" val="11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23534</TotalTime>
  <Words>3632</Words>
  <Application>Microsoft Office PowerPoint</Application>
  <PresentationFormat>Widescreen</PresentationFormat>
  <Paragraphs>393</Paragraphs>
  <Slides>56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1" baseType="lpstr">
      <vt:lpstr>Arial</vt:lpstr>
      <vt:lpstr>Calibri</vt:lpstr>
      <vt:lpstr>Calibri Light</vt:lpstr>
      <vt:lpstr>Cambria Math</vt:lpstr>
      <vt:lpstr>Office Theme</vt:lpstr>
      <vt:lpstr>IST718 A Statistical Perspective on Learning</vt:lpstr>
      <vt:lpstr>Attendance</vt:lpstr>
      <vt:lpstr>Outline of this unit</vt:lpstr>
      <vt:lpstr>What is Statistical Learning?</vt:lpstr>
      <vt:lpstr>Terminology</vt:lpstr>
      <vt:lpstr>Terminology: Supervised Learning</vt:lpstr>
      <vt:lpstr>Terminology: Unsupervised Learning</vt:lpstr>
      <vt:lpstr>What is unsupervised learning</vt:lpstr>
      <vt:lpstr>Examples of unsupervised learning</vt:lpstr>
      <vt:lpstr>Summary: Supervised vs unsupervised learning</vt:lpstr>
      <vt:lpstr>Mathematical formalization of learning</vt:lpstr>
      <vt:lpstr>Mathematical formalization of learning</vt:lpstr>
      <vt:lpstr>Mathematical formalization of learning</vt:lpstr>
      <vt:lpstr>Example: Diabetes dataset</vt:lpstr>
      <vt:lpstr>A statistical perspective on learning</vt:lpstr>
      <vt:lpstr>A statistical perspective on learning</vt:lpstr>
      <vt:lpstr>Why we estimate f:</vt:lpstr>
      <vt:lpstr>Why we estimate f: Prediction</vt:lpstr>
      <vt:lpstr>Why we estimate f: Prediction</vt:lpstr>
      <vt:lpstr>Squared Error</vt:lpstr>
      <vt:lpstr>Least Square Error Loss Function (LSE)</vt:lpstr>
      <vt:lpstr>Expected Value of Squared Error</vt:lpstr>
      <vt:lpstr>Expected Value of Squared Error</vt:lpstr>
      <vt:lpstr>What is Reducible and Irreducible Error</vt:lpstr>
      <vt:lpstr>What is Reducible Error</vt:lpstr>
      <vt:lpstr>What is Irreducible Error?</vt:lpstr>
      <vt:lpstr>Why we estimate f: Inference</vt:lpstr>
      <vt:lpstr>How do we estimate f?</vt:lpstr>
      <vt:lpstr>How do we estimate f: Parametric Methods </vt:lpstr>
      <vt:lpstr>How do we estimate f: Nonparametric Methods </vt:lpstr>
      <vt:lpstr>How we estimate f</vt:lpstr>
      <vt:lpstr>Maximum Likelihood Estimation (MLE)</vt:lpstr>
      <vt:lpstr>Gaussian distribution</vt:lpstr>
      <vt:lpstr>Maximum Likelihood Estimation (MLE)</vt:lpstr>
      <vt:lpstr>A high-level description of MLE</vt:lpstr>
      <vt:lpstr>Derivation of Least Squares Using MLE</vt:lpstr>
      <vt:lpstr>Likelihood Function</vt:lpstr>
      <vt:lpstr>Derivation of Least Squares Using MLE</vt:lpstr>
      <vt:lpstr>L2 Norm</vt:lpstr>
      <vt:lpstr>Zero Mean / Constant Variance Assumptions</vt:lpstr>
      <vt:lpstr>Derivation of Least Squares Using MLE</vt:lpstr>
      <vt:lpstr>Derivation of Least Squares Using MLE</vt:lpstr>
      <vt:lpstr>Derivation of Least Squares Using MLE</vt:lpstr>
      <vt:lpstr>Derivation of Least Squares Using MLE</vt:lpstr>
      <vt:lpstr>Derivation of Least Squares Using MLE</vt:lpstr>
      <vt:lpstr>Derivation of Least Squares Using MLE</vt:lpstr>
      <vt:lpstr>Derivation of Least Squares Using MLE</vt:lpstr>
      <vt:lpstr>Summary of MLE</vt:lpstr>
      <vt:lpstr>Tying It All Together:  Linear regression &amp; Least Squares</vt:lpstr>
      <vt:lpstr>Tying It All Together:  Linear regression &amp; Least Squares</vt:lpstr>
      <vt:lpstr>Tying It All Together:  Linear regression &amp; Least Squares</vt:lpstr>
      <vt:lpstr>Tying It All Together:  Linear regression &amp; Least Squares</vt:lpstr>
      <vt:lpstr>Tying It All Together:  Linear regression &amp; Least Squares</vt:lpstr>
      <vt:lpstr>Flexibility (accuracy) vs. interpretability tradeoff</vt:lpstr>
      <vt:lpstr>Regression vs classification</vt:lpstr>
      <vt:lpstr>Attendance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IST 718 Advanced Information Analytics </dc:title>
  <dc:creator>Will</dc:creator>
  <cp:lastModifiedBy>Willard E Williamson</cp:lastModifiedBy>
  <cp:revision>175</cp:revision>
  <dcterms:created xsi:type="dcterms:W3CDTF">2019-08-04T19:30:48Z</dcterms:created>
  <dcterms:modified xsi:type="dcterms:W3CDTF">2022-09-25T19:28:49Z</dcterms:modified>
</cp:coreProperties>
</file>